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86393-B70E-CC41-8A6D-8419DFC142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BB6D67-48A0-854B-B53F-D51E3A0009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7E96F-3154-8D4D-9723-AF22FAAA9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FC232-D6C1-7E4A-93F2-6B9B88A16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95F89-9C21-9142-8744-59FF5E57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9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30130-DA4D-484E-AE73-66C559841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937CF8-79EA-8B48-BF30-80EE277AC5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D8052-F710-994C-807B-938E4ED03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78FCC-4726-9240-853E-E3977684A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90B8D-E7AD-EC40-A0D8-875D6AF1D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30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1B6216-F711-2A4F-B2B5-AF725DC085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C0BCC1-6531-2443-B0DB-6B515A1C3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CB8C4-80BD-214E-A8AC-89C090585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2EA93-2C1C-094C-8039-52422D650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52083-BBCE-8C44-842E-FE0FEACAF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8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7E58E-6D20-9946-9084-88DBAEBCD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20C3-E8CA-5944-8921-7226A064C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94E5A-7C9F-114F-ABF1-EB3C533C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936DA-0C99-4C46-B016-FA835C1E2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6B95F-9F14-5C43-978E-F1D9AADDE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23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7A4F1-8213-6F40-85E9-80A7FD2C9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94E16-F539-F447-82E9-1A99E1226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CC651-52F6-CD4D-BAB5-3D490D85A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B856C-8C4F-2F45-BB35-04E53E19D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0023-55D9-D140-ABD2-B2DEE301F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36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9D192-EC6F-9446-B1FC-A6055288F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448CD-E3BF-0E46-AA0C-6218A3477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FD5A5-91FA-FE4B-B5AD-44053E021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0E303F-F6CE-0A4C-8C83-B3FC82532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333B1-6082-0F45-B856-6DA4BABBD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DC77D-6092-2740-A067-4CB88F19E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7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FD89B-5864-8443-A4EF-0A5F5B5BA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542AD-4DF3-D84A-B61B-10EF734AB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927CCE-75A1-EF44-96DE-F50041E46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E3B20-4755-8C42-AFB8-F832C165F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B95BA7-B843-0C4B-B00A-6457FAA309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E233F2-88C7-814F-A47E-A4BFAE04B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E113D3-BA75-344A-9353-72AE68B87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ED056B-E81E-BA4B-B505-7F971319E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17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6A6FE-73F0-9244-A2C9-56551F9FD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5303D0-C18C-8442-B5F8-55F99C499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8A794E-DB85-E841-918A-BCA8D3BB6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3C27FC-389D-3B49-AEBE-C8234FE9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0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A54CD9-23DC-144A-BE37-77E29DEEC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230951-DE13-F046-A56A-FD3DCAA6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390CC-1746-CC40-AAFC-539692941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FD050-9011-6C4D-A816-2CEEEDCDF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CDDE0-755B-5341-AC58-EA5E57D69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72C327-E1C4-CC4C-B5A7-0B612C358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5464B-61BC-0E48-8139-7321BC9BF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C64D4-E4A9-954E-B07B-FB3439770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7DAA6-057D-7E4A-B431-FE37E8B9C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5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5587F-A6EE-BC47-BFCE-1F52C386B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718F88-0A33-FC44-BD4C-8B5F63F42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12067E-F39C-EB4C-BE31-64729E508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BFF0E-4B6E-9E4E-97B4-6720E1D6D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979C43-02BD-FD49-B106-E65E3D70C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F2288-9058-BD4D-A99C-5866C15B4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8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2B49FE-CFB4-114F-BE30-7E1C936A5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8E170-D618-6349-B8AF-1FED661BC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848C9-FACD-2643-ABF9-E27606D04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C2F03-6691-7C4B-84D0-9D95CD9CD6A2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F3A20-A9BE-0843-8972-714E6C1112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C29A2-4B89-B246-BE7C-68B2693012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D80AC-F3C3-5749-9335-BBD764EE8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88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0F3C7-651D-8340-9422-A36A381717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C5:UNDERSTANDING DISCIPLINES AND SUBJECTS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296D18-0D9A-AC42-BEAC-85F0F74283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Unit-1; Topic-1: Education as inter disciplinary field of study. </a:t>
            </a:r>
          </a:p>
          <a:p>
            <a:r>
              <a:rPr lang="en-US"/>
              <a:t>1.1 Meaning of Interdisciplinary : Interdisciplinarity involves the combining of two or more academic disciplines into one activity. </a:t>
            </a:r>
          </a:p>
          <a:p>
            <a:r>
              <a:rPr lang="en-US"/>
              <a:t>The term interdisciplinary is applied within education and training pedagogies</a:t>
            </a:r>
          </a:p>
          <a:p>
            <a:r>
              <a:rPr lang="en-US"/>
              <a:t> to describe studies that use methods and insights of several established disciplines or traditional fields of study.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04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F4F79-8B95-B541-87AD-26A786915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1.2Background of the concept: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A6600-E5D0-9648-A054-4A8866FE3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14047" cy="5558033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Since 1998, there has been an ascendancy in the value of the concept and practice of interdisciplinalry research and teaching and a growth in the number of  beachelor’s degrees awarded at U. S. Universityies classified as multi or interdisciplinary studies. </a:t>
            </a:r>
          </a:p>
          <a:p>
            <a:pPr marL="0" indent="0">
              <a:buNone/>
            </a:pPr>
            <a:r>
              <a:rPr lang="en-US"/>
              <a:t> 1.3 Education as an interdisciplinary area : Interdisciplinary programs sometimes arise from a shared conviction that the traditional disciplines are unable to address an important problem. At another level interdisciplinary is seen as a remedy to the harmful effects of excessive specialization. </a:t>
            </a:r>
          </a:p>
          <a:p>
            <a:pPr marL="0" indent="0">
              <a:buNone/>
            </a:pPr>
            <a:r>
              <a:rPr lang="en-US"/>
              <a:t>1.4 Significance of Education as an inter-disciplinary area :</a:t>
            </a:r>
          </a:p>
          <a:p>
            <a:pPr marL="0" indent="0">
              <a:buNone/>
            </a:pPr>
            <a:r>
              <a:rPr lang="en-US"/>
              <a:t>¡.Creativity often requires interdisciplinary knowledge. </a:t>
            </a:r>
          </a:p>
          <a:p>
            <a:pPr marL="0" indent="0">
              <a:buNone/>
            </a:pPr>
            <a:r>
              <a:rPr lang="en-US"/>
              <a:t>¡¡.Immigrants often make important contributions to their new field. </a:t>
            </a:r>
          </a:p>
        </p:txBody>
      </p:sp>
    </p:spTree>
    <p:extLst>
      <p:ext uri="{BB962C8B-B14F-4D97-AF65-F5344CB8AC3E}">
        <p14:creationId xmlns:p14="http://schemas.microsoft.com/office/powerpoint/2010/main" val="179019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2823E-7D61-3148-B2E9-5CB80DE9A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751" y="181756"/>
            <a:ext cx="10515600" cy="1325563"/>
          </a:xfrm>
        </p:spPr>
        <p:txBody>
          <a:bodyPr/>
          <a:lstStyle/>
          <a:p>
            <a:r>
              <a:rPr lang="en-US"/>
              <a:t>1.4: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B992D-653A-974B-A98E-9A62789FF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067" y="185618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/>
              <a:t>¡¡¡. Disciplinarians often commit errors which can be best detected by people familiar with two or more disciplines. </a:t>
            </a:r>
          </a:p>
          <a:p>
            <a:pPr marL="0" indent="0">
              <a:buNone/>
            </a:pPr>
            <a:r>
              <a:rPr lang="en-US"/>
              <a:t>¡v. Some Worthwhile topics of research fall in the insterstices among the traditional disciplines. </a:t>
            </a:r>
          </a:p>
          <a:p>
            <a:pPr marL="0" indent="0">
              <a:buNone/>
            </a:pPr>
            <a:r>
              <a:rPr lang="en-US"/>
              <a:t>V. Many intellectual, social, and practical Problems require interdisciplinary approaches. </a:t>
            </a:r>
          </a:p>
          <a:p>
            <a:pPr marL="0" indent="0">
              <a:buNone/>
            </a:pPr>
            <a:r>
              <a:rPr lang="en-US"/>
              <a:t>Vi. Interdisciplinary knowledge and research serve to remined us of the unity -of-knowledge ideal. </a:t>
            </a:r>
          </a:p>
          <a:p>
            <a:pPr marL="0" indent="0">
              <a:buNone/>
            </a:pPr>
            <a:r>
              <a:rPr lang="en-US"/>
              <a:t>Vii. Interdisciplinarians enjoy greater flexibility in their research. </a:t>
            </a:r>
          </a:p>
          <a:p>
            <a:pPr marL="0" indent="0">
              <a:buNone/>
            </a:pPr>
            <a:r>
              <a:rPr lang="en-US"/>
              <a:t>Viii. More so than narrow disciplinarians, interdisciplinarians often treat themselves to the intellectual equivalent of traveling in new lands.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11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D8E38-DFD6-2B44-8643-2431945C0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2: Nature, characteristics of discipline. </a:t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124DF-4442-7742-822B-1007519D7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8012"/>
            <a:ext cx="10677372" cy="5525517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2.1 Definition : Discipline is defined as a branch of learning or scholarly instruction, according to Oxford Dictionary. </a:t>
            </a:r>
          </a:p>
          <a:p>
            <a:pPr marL="0" indent="0">
              <a:buNone/>
            </a:pPr>
            <a:r>
              <a:rPr lang="en-US"/>
              <a:t>2.2 Meaning : </a:t>
            </a:r>
          </a:p>
          <a:p>
            <a:pPr marL="571500" indent="-571500">
              <a:buAutoNum type="romanLcPeriod"/>
            </a:pPr>
            <a:r>
              <a:rPr lang="en-US"/>
              <a:t>The term “Discipline” originates from the latine words discipulus, which means pupil and disciplina, which means teaching. </a:t>
            </a:r>
          </a:p>
          <a:p>
            <a:pPr marL="571500" indent="-571500">
              <a:buAutoNum type="romanLcPeriod"/>
            </a:pPr>
            <a:r>
              <a:rPr lang="en-US"/>
              <a:t>Academic discipline is a field or branch of learning affiliated with an academic dept of university, formulated for the advancement of research and scholarship. </a:t>
            </a:r>
          </a:p>
          <a:p>
            <a:pPr marL="571500" indent="-571500">
              <a:buAutoNum type="romanLcPeriod"/>
            </a:pPr>
            <a:r>
              <a:rPr lang="en-US"/>
              <a:t>Academic descipline is formulated for the professional training of researchers, academic and specialists. </a:t>
            </a:r>
          </a:p>
          <a:p>
            <a:pPr marL="571500" indent="-571500">
              <a:buAutoNum type="romanLcPeriod"/>
            </a:pPr>
            <a:r>
              <a:rPr lang="en-US"/>
              <a:t>An academic desciplines or field of study is a branch of knowledge that is taught and researched as part of higher education. </a:t>
            </a:r>
          </a:p>
          <a:p>
            <a:pPr marL="571500" indent="-571500">
              <a:buAutoNum type="romanL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1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A55DF-2E29-194F-AA18-B4682A438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2.3: Nature of a Discipline –</a:t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996BC-2028-154A-8CE0-86834DD5C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253" y="1132422"/>
            <a:ext cx="11609595" cy="5576770"/>
          </a:xfrm>
        </p:spPr>
        <p:txBody>
          <a:bodyPr/>
          <a:lstStyle/>
          <a:p>
            <a:pPr marL="571500" indent="-571500">
              <a:buAutoNum type="romanLcPeriod"/>
            </a:pPr>
            <a:r>
              <a:rPr lang="en-US"/>
              <a:t>A recognized area of study. </a:t>
            </a:r>
          </a:p>
          <a:p>
            <a:pPr marL="571500" indent="-571500">
              <a:buAutoNum type="romanLcPeriod"/>
            </a:pPr>
            <a:r>
              <a:rPr lang="en-US"/>
              <a:t>Department status, autonomy and formal recognition in academe. </a:t>
            </a:r>
          </a:p>
          <a:p>
            <a:pPr marL="571500" indent="-571500">
              <a:buAutoNum type="romanLcPeriod"/>
            </a:pPr>
            <a:r>
              <a:rPr lang="en-US"/>
              <a:t>A substantial body of knowledge and theory. </a:t>
            </a:r>
          </a:p>
          <a:p>
            <a:pPr marL="571500" indent="-571500">
              <a:buAutoNum type="romanLcPeriod"/>
            </a:pPr>
            <a:r>
              <a:rPr lang="en-US"/>
              <a:t>A “ common state of mind”,including a sense of agreement on areas of inquiry and methods for studying problems. </a:t>
            </a:r>
          </a:p>
          <a:p>
            <a:pPr marL="571500" indent="-571500">
              <a:buAutoNum type="romanLcPeriod"/>
            </a:pPr>
            <a:r>
              <a:rPr lang="en-US"/>
              <a:t>A belief that the continued development of the discipline depends on the generation of basic And applied research. </a:t>
            </a:r>
          </a:p>
          <a:p>
            <a:pPr marL="571500" indent="-571500">
              <a:buAutoNum type="romanLcPeriod"/>
            </a:pPr>
            <a:r>
              <a:rPr lang="en-US"/>
              <a:t>A number of people, well known within and outside the discipline, revered as contributors to  knowledge, research and practice. </a:t>
            </a:r>
          </a:p>
          <a:p>
            <a:pPr marL="571500" indent="-571500">
              <a:buAutoNum type="romanLcPeriod"/>
            </a:pPr>
            <a:r>
              <a:rPr lang="en-US"/>
              <a:t>Support from a learned society. </a:t>
            </a:r>
          </a:p>
          <a:p>
            <a:pPr marL="571500" indent="-571500">
              <a:buAutoNum type="romanLcPeriod"/>
            </a:pPr>
            <a:r>
              <a:rPr lang="en-US"/>
              <a:t>A number of people interested in its study. </a:t>
            </a:r>
          </a:p>
        </p:txBody>
      </p:sp>
    </p:spTree>
    <p:extLst>
      <p:ext uri="{BB962C8B-B14F-4D97-AF65-F5344CB8AC3E}">
        <p14:creationId xmlns:p14="http://schemas.microsoft.com/office/powerpoint/2010/main" val="4036300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B51C9-3172-7B49-8CB2-C494DF39E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8599190" cy="1018183"/>
          </a:xfrm>
        </p:spPr>
        <p:txBody>
          <a:bodyPr/>
          <a:lstStyle/>
          <a:p>
            <a:r>
              <a:rPr lang="en-US"/>
              <a:t>2.4:Characteristics of a discipline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298E8-347C-B54F-B21D-AD0894094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738" y="1699218"/>
            <a:ext cx="11723390" cy="5158782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AutoNum type="romanLcPeriod"/>
            </a:pPr>
            <a:r>
              <a:rPr lang="en-US"/>
              <a:t>Disciplines have a particular object of research, though the object of research may be shared with another discipline. </a:t>
            </a:r>
          </a:p>
          <a:p>
            <a:pPr marL="571500" indent="-571500">
              <a:buAutoNum type="romanLcPeriod"/>
            </a:pPr>
            <a:r>
              <a:rPr lang="en-US"/>
              <a:t>Disciplines have a body of accumulated specialist knowledge referring to their object of research, which is specific to them and not generally shared with anorher discipline. </a:t>
            </a:r>
          </a:p>
          <a:p>
            <a:pPr marL="571500" indent="-571500">
              <a:buAutoNum type="romanLcPeriod"/>
            </a:pPr>
            <a:r>
              <a:rPr lang="en-US"/>
              <a:t>Desciplines have theories and concepts that can organise the accumulated specialist knowledge effectively. </a:t>
            </a:r>
          </a:p>
          <a:p>
            <a:pPr marL="571500" indent="-571500">
              <a:buAutoNum type="romanLcPeriod"/>
            </a:pPr>
            <a:r>
              <a:rPr lang="en-US"/>
              <a:t>Disciplines use specific terminologies or a specific technical language adjusted to their research object. </a:t>
            </a:r>
          </a:p>
          <a:p>
            <a:pPr marL="571500" indent="-571500">
              <a:buAutoNum type="romanLcPeriod"/>
            </a:pPr>
            <a:r>
              <a:rPr lang="en-US"/>
              <a:t>Disciplines have developed specific research methods according to their specific research requirements. </a:t>
            </a:r>
          </a:p>
          <a:p>
            <a:pPr marL="571500" indent="-571500">
              <a:buAutoNum type="romanLcPeriod"/>
            </a:pPr>
            <a:r>
              <a:rPr lang="en-US"/>
              <a:t>Most crucially disciplines must have some institutional manifestation in the form of subjects taught at universities or colleges, respective academic departments and professional associations connected to it. </a:t>
            </a:r>
          </a:p>
        </p:txBody>
      </p:sp>
    </p:spTree>
    <p:extLst>
      <p:ext uri="{BB962C8B-B14F-4D97-AF65-F5344CB8AC3E}">
        <p14:creationId xmlns:p14="http://schemas.microsoft.com/office/powerpoint/2010/main" val="169273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89E00-FBF9-7C47-B9DD-BFB17443D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Unit3:The paradigm shifts in the nature of disciplines 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8D790-48AF-6742-8D57-2EB60CA43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615" y="1825624"/>
            <a:ext cx="11886385" cy="5032375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#3.1: It can be defined as set of ideas, pattern or standard that constitutes a way of looking at something. </a:t>
            </a:r>
          </a:p>
          <a:p>
            <a:pPr marL="0" indent="0">
              <a:buNone/>
            </a:pPr>
            <a:r>
              <a:rPr lang="en-US"/>
              <a:t>**3.2: PARADIGM SHIFT :</a:t>
            </a:r>
          </a:p>
          <a:p>
            <a:pPr marL="0" indent="0">
              <a:buNone/>
            </a:pPr>
            <a:r>
              <a:rPr lang="en-US"/>
              <a:t>* A paradigm shift is that process when you or the powers that be in a society or culture more from a using one mode of thinking to a completely  different way of thinking. </a:t>
            </a:r>
          </a:p>
          <a:p>
            <a:pPr marL="0" indent="0">
              <a:buNone/>
            </a:pPr>
            <a:r>
              <a:rPr lang="en-US"/>
              <a:t>  *   A paradigm shift is a major change in the concepts and practices of how something works or is accomplished. </a:t>
            </a:r>
          </a:p>
          <a:p>
            <a:pPr marL="0" indent="0">
              <a:buNone/>
            </a:pPr>
            <a:r>
              <a:rPr lang="en-US"/>
              <a:t> *    A paradigm shift very often happens when new technology is introduced that radically alters the production process of a good or service.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74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DDF1F-9754-EF42-A3F2-0F3D437BF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3.3 MERITS:-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A1553-0CDE-D249-8E24-C82A0CB60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30" y="1690688"/>
            <a:ext cx="11385468" cy="3875870"/>
          </a:xfrm>
        </p:spPr>
        <p:txBody>
          <a:bodyPr/>
          <a:lstStyle/>
          <a:p>
            <a:pPr marL="571500" indent="-571500">
              <a:buAutoNum type="romanLcPeriod"/>
            </a:pPr>
            <a:r>
              <a:rPr lang="en-US"/>
              <a:t>It is essential for the affective interpretations of experiences. </a:t>
            </a:r>
          </a:p>
          <a:p>
            <a:pPr marL="571500" indent="-571500">
              <a:buAutoNum type="romanLcPeriod"/>
            </a:pPr>
            <a:r>
              <a:rPr lang="en-US"/>
              <a:t>Helpful in modification of human behaviour. </a:t>
            </a:r>
          </a:p>
          <a:p>
            <a:pPr marL="571500" indent="-571500">
              <a:buAutoNum type="romanLcPeriod"/>
            </a:pPr>
            <a:r>
              <a:rPr lang="en-US"/>
              <a:t>Halpful in intellectual development. </a:t>
            </a:r>
          </a:p>
          <a:p>
            <a:pPr marL="571500" indent="-571500">
              <a:buAutoNum type="romanLcPeriod"/>
            </a:pPr>
            <a:r>
              <a:rPr lang="en-US"/>
              <a:t>Easily changeable. </a:t>
            </a:r>
          </a:p>
          <a:p>
            <a:pPr marL="571500" indent="-571500">
              <a:buAutoNum type="romanLcPeriod"/>
            </a:pPr>
            <a:r>
              <a:rPr lang="en-US"/>
              <a:t>Simple and easily understood. </a:t>
            </a:r>
          </a:p>
          <a:p>
            <a:pPr marL="571500" indent="-571500">
              <a:buAutoNum type="romanLcPeriod"/>
            </a:pPr>
            <a:r>
              <a:rPr lang="en-US"/>
              <a:t>Approved by the parents, teacher and students. </a:t>
            </a:r>
          </a:p>
          <a:p>
            <a:pPr marL="571500" indent="-571500">
              <a:buAutoNum type="romanL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46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809D-B0A9-0947-81C6-5852CEA37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3.4 DEMERITS: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25EC7-7477-EF4C-A427-A5120B835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027" y="1825624"/>
            <a:ext cx="10073069" cy="4787883"/>
          </a:xfrm>
        </p:spPr>
        <p:txBody>
          <a:bodyPr/>
          <a:lstStyle/>
          <a:p>
            <a:pPr marL="571500" indent="-571500">
              <a:buAutoNum type="romanLcPeriod"/>
            </a:pPr>
            <a:r>
              <a:rPr lang="en-US"/>
              <a:t>Narrow concepts. </a:t>
            </a:r>
          </a:p>
          <a:p>
            <a:pPr marL="0" indent="0">
              <a:buNone/>
            </a:pPr>
            <a:r>
              <a:rPr lang="en-US"/>
              <a:t>ii. It limits the learning process. </a:t>
            </a:r>
          </a:p>
          <a:p>
            <a:pPr marL="0" indent="0">
              <a:buNone/>
            </a:pPr>
            <a:r>
              <a:rPr lang="en-US"/>
              <a:t>iii. Emphasis on bookish and theoretical knowledge . </a:t>
            </a:r>
          </a:p>
          <a:p>
            <a:pPr marL="0" indent="0">
              <a:buNone/>
            </a:pPr>
            <a:r>
              <a:rPr lang="en-US"/>
              <a:t>iv. Neglect cultural and spirirual values. </a:t>
            </a:r>
          </a:p>
          <a:p>
            <a:pPr marL="0" indent="0">
              <a:buNone/>
            </a:pPr>
            <a:r>
              <a:rPr lang="en-US"/>
              <a:t>v. Monopoly of exams. </a:t>
            </a:r>
          </a:p>
          <a:p>
            <a:pPr marL="0" indent="0">
              <a:buNone/>
            </a:pPr>
            <a:r>
              <a:rPr lang="en-US"/>
              <a:t>vi. Absence of the principle of individual differences. </a:t>
            </a:r>
          </a:p>
          <a:p>
            <a:pPr marL="0" indent="0">
              <a:buNone/>
            </a:pPr>
            <a:r>
              <a:rPr lang="en-US"/>
              <a:t>vii. Distance from the reality of life. </a:t>
            </a:r>
          </a:p>
        </p:txBody>
      </p:sp>
    </p:spTree>
    <p:extLst>
      <p:ext uri="{BB962C8B-B14F-4D97-AF65-F5344CB8AC3E}">
        <p14:creationId xmlns:p14="http://schemas.microsoft.com/office/powerpoint/2010/main" val="2899750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C5:UNDERSTANDING DISCIPLINES AND SUBJECTS </vt:lpstr>
      <vt:lpstr>1.2Background of the concept:</vt:lpstr>
      <vt:lpstr>1.4:</vt:lpstr>
      <vt:lpstr>Topic 2: Nature, characteristics of discipline.  </vt:lpstr>
      <vt:lpstr>2.3: Nature of a Discipline – </vt:lpstr>
      <vt:lpstr>2.4:Characteristics of a discipline :</vt:lpstr>
      <vt:lpstr>Unit3:The paradigm shifts in the nature of disciplines -</vt:lpstr>
      <vt:lpstr>3.3 MERITS:-</vt:lpstr>
      <vt:lpstr>3.4 DEMERITS: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C5:UNDERSTANDING DISCIPLINES AND SUBJECTS </dc:title>
  <dc:creator>Unknown User</dc:creator>
  <cp:lastModifiedBy>Unknown User</cp:lastModifiedBy>
  <cp:revision>6</cp:revision>
  <dcterms:created xsi:type="dcterms:W3CDTF">2022-04-19T08:08:59Z</dcterms:created>
  <dcterms:modified xsi:type="dcterms:W3CDTF">2022-06-29T05:47:55Z</dcterms:modified>
</cp:coreProperties>
</file>