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18B26-57B2-5748-9BB9-2106C2669E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4E2D3D-5100-784F-8DC3-9A4C1ECCFF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8AB3F-F43A-FC4B-96E6-A5B7CB9AF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A5FA-459D-FD44-BC6B-72211A28533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C6503-6A29-EB47-9FF6-3669E5191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7C1684-8029-E147-A384-BA04FB740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71F9F-3507-5E4C-B7D1-6123E1856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15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B79D9-E608-5942-8BDD-A377D6119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877FC8-982D-B347-8A7C-4905A86BD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9896D-BD00-A841-99E1-A441E7C2E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A5FA-459D-FD44-BC6B-72211A28533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1F347-7D65-554E-8C9F-694AA23B6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2FB6D-E77D-B543-B069-94C9F90C8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71F9F-3507-5E4C-B7D1-6123E1856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98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96A359-BB6F-0B43-AB39-25ACB2E7B9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F94061-5318-D646-8AB3-7F55AA130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7586A-195F-D949-8868-3FAE9A35B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A5FA-459D-FD44-BC6B-72211A28533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2E555-D3B3-FB44-A04E-C7DAFB9AB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F95E19-6178-2E4F-A63B-335C7A70B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71F9F-3507-5E4C-B7D1-6123E1856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787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44A69-E2FD-3143-8BF1-2A61C241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3B52A-4DE0-E14B-BB59-055AD4BB9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17AD9-7469-2942-8121-0AF4DE13F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A5FA-459D-FD44-BC6B-72211A28533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7E668-A3D7-2840-8AFF-FA25D5253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44A43-9DA8-8A40-9229-576D9CC81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71F9F-3507-5E4C-B7D1-6123E1856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913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8F57E-0907-584F-90DE-9DE11E432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72C708-9800-1C4F-9742-941C3698F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8587E-F818-334B-84FD-9F5039796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A5FA-459D-FD44-BC6B-72211A28533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3DBF3-81D4-F94B-86E9-BC5B89DEE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2B64E-F7C5-8649-A666-36A7F5D89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71F9F-3507-5E4C-B7D1-6123E1856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411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0F512-4BFB-3B45-B48D-880419F9E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41A57-4303-234D-A1E3-0B9D4B3254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34D81E-9FAB-9749-B4FB-99087B874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DF553D-D1CF-1140-841E-AFBB6E55C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A5FA-459D-FD44-BC6B-72211A28533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66A14-CC41-9143-BD75-DE5A54F10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C35046-4D43-344A-B652-4E4FEE80A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71F9F-3507-5E4C-B7D1-6123E1856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431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0A2F3-3C31-7147-8ED8-75D9C20F8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091723-29CB-8347-BBCC-CAE51C96C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A1EDE4-AA01-F345-A0E2-F348CA212C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92F22E-E1D8-A647-B4BC-ECB762AF07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224E5C-D3EB-E04E-A1D0-0C558DDE52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A024F0-6250-EC45-8CA0-286A042F2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A5FA-459D-FD44-BC6B-72211A28533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3AE76F-90ED-2B40-ABAD-9AC9AD90E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EF6112-3517-7E4D-9A2C-F8140BB3A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71F9F-3507-5E4C-B7D1-6123E1856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6F174-E6FE-7143-9F4A-A41B167CD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07D9F4-F5F1-EF48-B623-C96BD0399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A5FA-459D-FD44-BC6B-72211A28533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8CA51B-23F0-854C-A563-E5B326562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BA4DAE-52EA-F04A-A5D3-A21D67DA9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71F9F-3507-5E4C-B7D1-6123E1856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40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51258F-4755-C643-A94A-726D69B7C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A5FA-459D-FD44-BC6B-72211A28533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96E40A-4C5D-954F-9F1B-1FD939C0E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FAF2F-F8E0-2949-BC74-6C8FFB450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71F9F-3507-5E4C-B7D1-6123E1856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191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B3ED3-884A-C842-912D-D34F9CD2C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5E261-A38C-FC49-8325-3902B10F9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E1D520-082F-9640-9FBB-FE5BA3854E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C5A86-9292-E64F-B7D3-960B0F2C7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A5FA-459D-FD44-BC6B-72211A28533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035B4-8185-6E4B-9274-2CB85CAD0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2AA8C3-06DC-5A41-8313-12A596CD0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71F9F-3507-5E4C-B7D1-6123E1856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96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EC9DB-4C86-6E45-8AF6-B1C33C1A6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ED18AA-F754-6F4F-9054-0834CC140B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68DF6A-55A3-B641-A2A0-6D35F9C4A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D14FC-BA2D-A94F-BA76-AB5CE9C45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A5FA-459D-FD44-BC6B-72211A28533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2B8031-375D-944E-94DA-960233204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F66D5D-9B56-0F49-9B31-7DCBE70A2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71F9F-3507-5E4C-B7D1-6123E1856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3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7926B8-5E61-874A-A907-BEFB53953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E3D1B-93AC-C24D-9681-05A751211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4141B-18E2-AD49-9954-5B92FC1F2F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8A5FA-459D-FD44-BC6B-72211A285334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56A84-8BEF-CA45-8F20-67915FDFFF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57114-5C11-214A-9EAF-E31FB3780C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71F9F-3507-5E4C-B7D1-6123E1856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31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E3C21-58E7-124F-BF05-EB2ACF999B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C8a:KNOWLEDGE AND CURRICULUM </a:t>
            </a:r>
            <a:br>
              <a:rPr lang="en-US"/>
            </a:br>
            <a:r>
              <a:rPr lang="en-US"/>
              <a:t>Unit: 2</a:t>
            </a:r>
            <a:br>
              <a:rPr lang="en-US"/>
            </a:br>
            <a:r>
              <a:rPr lang="en-US"/>
              <a:t>2.1-Western thinkers of education.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AE89EE-0A58-EE47-BAF2-3952F37933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69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DEABD-A729-4F4E-90AD-510BA87C0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2.2.3 Mohandas Karamchand Gandhi 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D973B-423D-B949-A6E6-C6C081D0C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Date of Birth :2</a:t>
            </a:r>
            <a:r>
              <a:rPr lang="en-US" baseline="30000"/>
              <a:t>nd</a:t>
            </a:r>
            <a:r>
              <a:rPr lang="en-US"/>
              <a:t> oct, 1869</a:t>
            </a:r>
          </a:p>
          <a:p>
            <a:r>
              <a:rPr lang="en-US"/>
              <a:t>Date of Death :30</a:t>
            </a:r>
            <a:r>
              <a:rPr lang="en-US" baseline="30000"/>
              <a:t>th</a:t>
            </a:r>
            <a:r>
              <a:rPr lang="en-US"/>
              <a:t> Janu, 1948</a:t>
            </a:r>
          </a:p>
          <a:p>
            <a:pPr marL="0" indent="0">
              <a:buNone/>
            </a:pPr>
            <a:r>
              <a:rPr lang="en-US"/>
              <a:t>#Philosopy of Life of Gandhi :</a:t>
            </a:r>
          </a:p>
          <a:p>
            <a:pPr marL="0" indent="0">
              <a:buNone/>
            </a:pPr>
            <a:r>
              <a:rPr lang="en-US"/>
              <a:t>¡.Thoughts on Truth. </a:t>
            </a:r>
          </a:p>
          <a:p>
            <a:pPr marL="0" indent="0">
              <a:buNone/>
            </a:pPr>
            <a:r>
              <a:rPr lang="en-US"/>
              <a:t>¡¡.Thoughts on karmayoga. </a:t>
            </a:r>
          </a:p>
          <a:p>
            <a:pPr marL="0" indent="0">
              <a:buNone/>
            </a:pPr>
            <a:r>
              <a:rPr lang="en-US"/>
              <a:t>¡¡¡.Thoughts on Non-violence. </a:t>
            </a:r>
          </a:p>
          <a:p>
            <a:pPr marL="0" indent="0">
              <a:buNone/>
            </a:pPr>
            <a:r>
              <a:rPr lang="en-US"/>
              <a:t>¡v. Thoughts on Satyagraha. </a:t>
            </a:r>
          </a:p>
          <a:p>
            <a:pPr marL="0" indent="0">
              <a:buNone/>
            </a:pPr>
            <a:r>
              <a:rPr lang="en-US"/>
              <a:t>v. Thoughts on Swadesh &amp; Swaraj. </a:t>
            </a:r>
          </a:p>
          <a:p>
            <a:pPr marL="0" indent="0">
              <a:buNone/>
            </a:pPr>
            <a:r>
              <a:rPr lang="en-US"/>
              <a:t>#Meaning of Education : By education I mean an all round drawing out of the best in child and man –body, mind, and spirit. </a:t>
            </a:r>
          </a:p>
        </p:txBody>
      </p:sp>
    </p:spTree>
    <p:extLst>
      <p:ext uri="{BB962C8B-B14F-4D97-AF65-F5344CB8AC3E}">
        <p14:creationId xmlns:p14="http://schemas.microsoft.com/office/powerpoint/2010/main" val="16710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45548-928D-E84A-AC7B-3E73AB42B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#Aims of Education according to Gandhi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BF934-83F2-7C4C-B906-B654420DC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lphaLcPeriod"/>
            </a:pPr>
            <a:r>
              <a:rPr lang="en-US"/>
              <a:t>শিক্ষার চরম লক্ষ্য (Ultimate aim)</a:t>
            </a:r>
          </a:p>
          <a:p>
            <a:pPr marL="514350" indent="-514350">
              <a:buAutoNum type="alphaLcPeriod"/>
            </a:pPr>
            <a:r>
              <a:rPr lang="en-US"/>
              <a:t>শিক্ষার তাৎক্ষণিক উদ্দেশ্য (Immediate aim)</a:t>
            </a:r>
          </a:p>
          <a:p>
            <a:pPr marL="0" indent="0">
              <a:buNone/>
            </a:pPr>
            <a:r>
              <a:rPr lang="en-US"/>
              <a:t>¡.Education for Character Building. </a:t>
            </a:r>
          </a:p>
          <a:p>
            <a:pPr marL="0" indent="0">
              <a:buNone/>
            </a:pPr>
            <a:r>
              <a:rPr lang="en-US"/>
              <a:t>¡¡.Community Centred Education. </a:t>
            </a:r>
          </a:p>
          <a:p>
            <a:pPr marL="0" indent="0">
              <a:buNone/>
            </a:pPr>
            <a:r>
              <a:rPr lang="en-US"/>
              <a:t>¡¡¡.Self-Supporting. </a:t>
            </a:r>
          </a:p>
          <a:p>
            <a:pPr marL="0" indent="0">
              <a:buNone/>
            </a:pPr>
            <a:r>
              <a:rPr lang="en-US"/>
              <a:t>¡v. Cultural Development. </a:t>
            </a:r>
          </a:p>
          <a:p>
            <a:pPr marL="0" indent="0">
              <a:buNone/>
            </a:pPr>
            <a:r>
              <a:rPr lang="en-US"/>
              <a:t>v. Individual and social Development. </a:t>
            </a:r>
          </a:p>
          <a:p>
            <a:pPr marL="0" indent="0">
              <a:buNone/>
            </a:pPr>
            <a:r>
              <a:rPr lang="en-US"/>
              <a:t>#গান্ধীর বুনিয়াদি শিক্ষা পরিকল্পনা ;</a:t>
            </a:r>
          </a:p>
          <a:p>
            <a:pPr marL="514350" indent="-514350">
              <a:buAutoNum type="alphaLcPeriod"/>
            </a:pPr>
            <a:r>
              <a:rPr lang="en-US"/>
              <a:t>অহিংসা(Non-Violence)</a:t>
            </a:r>
          </a:p>
          <a:p>
            <a:pPr marL="514350" indent="-514350">
              <a:buAutoNum type="alphaLcPeriod"/>
            </a:pPr>
            <a:r>
              <a:rPr lang="en-US"/>
              <a:t>শ্রমের মর্যাদা (Dignity of Labour)</a:t>
            </a:r>
          </a:p>
          <a:p>
            <a:pPr marL="514350" indent="-514350">
              <a:buAutoNum type="alphaLcPeriod"/>
            </a:pPr>
            <a:r>
              <a:rPr lang="en-US"/>
              <a:t>মানব প্রেম (Love of humanity )</a:t>
            </a:r>
          </a:p>
          <a:p>
            <a:pPr marL="514350" indent="-514350">
              <a:buAutoNum type="alphaL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98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BA82C-DFF5-F248-BC90-EA5D3508A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2.1.2 John Dewey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DC257-1919-3C45-B23E-B4273C798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6425979"/>
          </a:xfrm>
        </p:spPr>
        <p:txBody>
          <a:bodyPr>
            <a:normAutofit lnSpcReduction="10000"/>
          </a:bodyPr>
          <a:lstStyle/>
          <a:p>
            <a:r>
              <a:rPr lang="en-US"/>
              <a:t>Date of Birth- 20oct, 1859</a:t>
            </a:r>
          </a:p>
          <a:p>
            <a:r>
              <a:rPr lang="en-US"/>
              <a:t>Date of Death -1</a:t>
            </a:r>
            <a:r>
              <a:rPr lang="en-US" baseline="30000"/>
              <a:t>st</a:t>
            </a:r>
            <a:r>
              <a:rPr lang="en-US"/>
              <a:t> Jun, 1952</a:t>
            </a:r>
          </a:p>
          <a:p>
            <a:pPr marL="0" indent="0">
              <a:buNone/>
            </a:pPr>
            <a:r>
              <a:rPr lang="en-US"/>
              <a:t>#Educational Theory of John Dewey :</a:t>
            </a:r>
          </a:p>
          <a:p>
            <a:pPr marL="0" indent="0">
              <a:buNone/>
            </a:pPr>
            <a:r>
              <a:rPr lang="en-US"/>
              <a:t>¡.*Learner centered education &amp; *Teacher centered education.</a:t>
            </a:r>
          </a:p>
          <a:p>
            <a:pPr marL="0" indent="0">
              <a:buNone/>
            </a:pPr>
            <a:r>
              <a:rPr lang="en-US"/>
              <a:t>¡¡.Education is the constant construction and reconstruction of experience. </a:t>
            </a:r>
          </a:p>
          <a:p>
            <a:pPr marL="0" indent="0">
              <a:buNone/>
            </a:pPr>
            <a:r>
              <a:rPr lang="en-US"/>
              <a:t>¡¡¡.Education is a  social process. </a:t>
            </a:r>
          </a:p>
          <a:p>
            <a:pPr marL="0" indent="0">
              <a:buNone/>
            </a:pPr>
            <a:r>
              <a:rPr lang="en-US"/>
              <a:t>¡v. Education being a process cannot have an aim outside it. </a:t>
            </a:r>
          </a:p>
          <a:p>
            <a:pPr marL="0" indent="0">
              <a:buNone/>
            </a:pPr>
            <a:r>
              <a:rPr lang="en-US"/>
              <a:t>v. Marks of progressive Education. </a:t>
            </a:r>
          </a:p>
          <a:p>
            <a:pPr marL="0" indent="0">
              <a:buNone/>
            </a:pPr>
            <a:r>
              <a:rPr lang="en-US"/>
              <a:t>#Method of Teaching :</a:t>
            </a:r>
          </a:p>
          <a:p>
            <a:pPr marL="0" indent="0">
              <a:buNone/>
            </a:pPr>
            <a:r>
              <a:rPr lang="en-US"/>
              <a:t>*Role of Teacher. </a:t>
            </a:r>
          </a:p>
          <a:p>
            <a:pPr marL="0" indent="0">
              <a:buNone/>
            </a:pPr>
            <a:r>
              <a:rPr lang="en-US"/>
              <a:t>*The School. </a:t>
            </a:r>
          </a:p>
          <a:p>
            <a:pPr marL="0" indent="0">
              <a:buNone/>
            </a:pPr>
            <a:r>
              <a:rPr lang="en-US"/>
              <a:t>*Discipline. </a:t>
            </a:r>
          </a:p>
          <a:p>
            <a:pPr marL="0" indent="0">
              <a:buNone/>
            </a:pPr>
            <a:r>
              <a:rPr lang="en-US"/>
              <a:t>*Education and Society.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49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1E78E-8EEA-924B-AC6B-44B2B4D6A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2.1.3-Paulo Freire. </a:t>
            </a: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501DD-152B-3C48-9D73-12B4C6AC8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/>
              <a:t>Date of Birth-19</a:t>
            </a:r>
            <a:r>
              <a:rPr lang="en-US" baseline="30000"/>
              <a:t>th</a:t>
            </a:r>
            <a:r>
              <a:rPr lang="en-US"/>
              <a:t> sept, 1921</a:t>
            </a:r>
          </a:p>
          <a:p>
            <a:r>
              <a:rPr lang="en-US"/>
              <a:t>Date of Death -2</a:t>
            </a:r>
            <a:r>
              <a:rPr lang="en-US" baseline="30000"/>
              <a:t>nd</a:t>
            </a:r>
            <a:r>
              <a:rPr lang="en-US"/>
              <a:t> may, 1997</a:t>
            </a:r>
          </a:p>
          <a:p>
            <a:pPr marL="0" indent="0">
              <a:buNone/>
            </a:pPr>
            <a:r>
              <a:rPr lang="en-US"/>
              <a:t>#Freire’s philosophy of Education :</a:t>
            </a:r>
          </a:p>
          <a:p>
            <a:pPr marL="0" indent="0">
              <a:buNone/>
            </a:pPr>
            <a:r>
              <a:rPr lang="en-US"/>
              <a:t>¡.Freire’s cultural silence. </a:t>
            </a:r>
          </a:p>
          <a:p>
            <a:pPr marL="0" indent="0">
              <a:buNone/>
            </a:pPr>
            <a:r>
              <a:rPr lang="en-US"/>
              <a:t>¡¡.Freire’s concept of Liberatory education. </a:t>
            </a:r>
          </a:p>
          <a:p>
            <a:pPr marL="0" indent="0">
              <a:buNone/>
            </a:pPr>
            <a:r>
              <a:rPr lang="en-US"/>
              <a:t>¡¡¡.Freire’s concept of praxis. </a:t>
            </a:r>
          </a:p>
          <a:p>
            <a:pPr marL="0" indent="0">
              <a:buNone/>
            </a:pPr>
            <a:r>
              <a:rPr lang="en-US"/>
              <a:t>¡v. A Radical Thought of Freire –</a:t>
            </a:r>
          </a:p>
          <a:p>
            <a:pPr marL="0" indent="0">
              <a:buNone/>
            </a:pPr>
            <a:r>
              <a:rPr lang="en-US"/>
              <a:t>*Conscientization. </a:t>
            </a:r>
          </a:p>
          <a:p>
            <a:pPr marL="0" indent="0">
              <a:buNone/>
            </a:pPr>
            <a:r>
              <a:rPr lang="en-US"/>
              <a:t>*Banking Education. </a:t>
            </a:r>
          </a:p>
          <a:p>
            <a:pPr marL="0" indent="0">
              <a:buNone/>
            </a:pPr>
            <a:r>
              <a:rPr lang="en-US"/>
              <a:t>*Dialogue. (Inquiry of thought, The materialisation, Problematization)</a:t>
            </a:r>
          </a:p>
          <a:p>
            <a:pPr marL="0" indent="0">
              <a:buNone/>
            </a:pPr>
            <a:r>
              <a:rPr lang="en-US"/>
              <a:t>*Alienation. </a:t>
            </a:r>
          </a:p>
          <a:p>
            <a:pPr marL="0" indent="0">
              <a:buNone/>
            </a:pPr>
            <a:r>
              <a:rPr lang="en-US"/>
              <a:t>*Culture and Cultural Circle 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714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2FFA3-C39C-CE47-A4BE-B7611E6A0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2.2 –INDIAN THINKERS OF EDUCATION :</a:t>
            </a:r>
            <a:br>
              <a:rPr lang="en-US"/>
            </a:br>
            <a:r>
              <a:rPr lang="en-US"/>
              <a:t>2.2.1-Swami Vivekananda.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A4E17-1D96-A949-BFF3-E023E55A2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Date of Birth :12</a:t>
            </a:r>
            <a:r>
              <a:rPr lang="en-US" baseline="30000"/>
              <a:t>th</a:t>
            </a:r>
            <a:r>
              <a:rPr lang="en-US"/>
              <a:t> Janu, 1863.</a:t>
            </a:r>
          </a:p>
          <a:p>
            <a:r>
              <a:rPr lang="en-US"/>
              <a:t>Date of Death :4</a:t>
            </a:r>
            <a:r>
              <a:rPr lang="en-US" baseline="30000"/>
              <a:t>th</a:t>
            </a:r>
            <a:r>
              <a:rPr lang="en-US"/>
              <a:t> Jul, 1902.</a:t>
            </a:r>
          </a:p>
          <a:p>
            <a:pPr marL="0" indent="0">
              <a:buNone/>
            </a:pPr>
            <a:r>
              <a:rPr lang="en-US"/>
              <a:t># Philosophy of Life of Vivekananda:</a:t>
            </a:r>
          </a:p>
          <a:p>
            <a:pPr marL="0" indent="0">
              <a:buNone/>
            </a:pPr>
            <a:r>
              <a:rPr lang="en-US"/>
              <a:t>¡.Universalism &amp; Spiritual Brotherhood. </a:t>
            </a:r>
          </a:p>
          <a:p>
            <a:pPr marL="0" indent="0">
              <a:buNone/>
            </a:pPr>
            <a:r>
              <a:rPr lang="en-US"/>
              <a:t>¡¡.Spiritualism. </a:t>
            </a:r>
          </a:p>
          <a:p>
            <a:pPr marL="0" indent="0">
              <a:buNone/>
            </a:pPr>
            <a:r>
              <a:rPr lang="en-US"/>
              <a:t>¡¡¡.The Supreme Being. </a:t>
            </a:r>
          </a:p>
          <a:p>
            <a:pPr marL="0" indent="0">
              <a:buNone/>
            </a:pPr>
            <a:r>
              <a:rPr lang="en-US"/>
              <a:t>¡v. The Man. </a:t>
            </a:r>
          </a:p>
        </p:txBody>
      </p:sp>
    </p:spTree>
    <p:extLst>
      <p:ext uri="{BB962C8B-B14F-4D97-AF65-F5344CB8AC3E}">
        <p14:creationId xmlns:p14="http://schemas.microsoft.com/office/powerpoint/2010/main" val="801368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429D4-F332-CC4D-84F8-D408AAEAF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-885589"/>
            <a:ext cx="10060446" cy="2774845"/>
          </a:xfrm>
        </p:spPr>
        <p:txBody>
          <a:bodyPr/>
          <a:lstStyle/>
          <a:p>
            <a:r>
              <a:rPr lang="en-US"/>
              <a:t>#Educational Philosophy of Vivekananda: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A4FC9-0EFE-C043-8CDB-6C4F6E209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6718" y="767510"/>
            <a:ext cx="6234253" cy="5939349"/>
          </a:xfrm>
        </p:spPr>
        <p:txBody>
          <a:bodyPr>
            <a:normAutofit/>
          </a:bodyPr>
          <a:lstStyle/>
          <a:p>
            <a:r>
              <a:rPr lang="en-US"/>
              <a:t>Meaning of Education –”Education is the manifestation of perfection already in man”</a:t>
            </a:r>
          </a:p>
          <a:p>
            <a:r>
              <a:rPr lang="en-US"/>
              <a:t>Aims of education :</a:t>
            </a:r>
          </a:p>
          <a:p>
            <a:pPr marL="514350" indent="-514350">
              <a:buAutoNum type="alphaLcPeriod"/>
            </a:pPr>
            <a:r>
              <a:rPr lang="en-US"/>
              <a:t>Proximate Aims of Education –</a:t>
            </a:r>
          </a:p>
          <a:p>
            <a:pPr marL="0" indent="0">
              <a:buNone/>
            </a:pPr>
            <a:r>
              <a:rPr lang="en-US"/>
              <a:t>¡.Physical Development. </a:t>
            </a:r>
          </a:p>
          <a:p>
            <a:pPr marL="0" indent="0">
              <a:buNone/>
            </a:pPr>
            <a:r>
              <a:rPr lang="en-US"/>
              <a:t>¡¡.Mental  Development. </a:t>
            </a:r>
          </a:p>
          <a:p>
            <a:pPr marL="0" indent="0">
              <a:buNone/>
            </a:pPr>
            <a:r>
              <a:rPr lang="en-US"/>
              <a:t>¡¡¡.Character Development. </a:t>
            </a:r>
          </a:p>
          <a:p>
            <a:pPr marL="0" indent="0">
              <a:buNone/>
            </a:pPr>
            <a:r>
              <a:rPr lang="en-US"/>
              <a:t>¡v. Brahmacharya for Concentration. </a:t>
            </a:r>
          </a:p>
          <a:p>
            <a:pPr marL="0" indent="0">
              <a:buNone/>
            </a:pPr>
            <a:r>
              <a:rPr lang="en-US"/>
              <a:t>v. Vocational Education. </a:t>
            </a:r>
          </a:p>
          <a:p>
            <a:pPr marL="514350" indent="-514350">
              <a:buAutoNum type="alphaLcPeriod" startAt="2"/>
            </a:pPr>
            <a:r>
              <a:rPr lang="en-US"/>
              <a:t>Ultimate Aims of Education –</a:t>
            </a:r>
          </a:p>
          <a:p>
            <a:pPr marL="0" indent="0">
              <a:buNone/>
            </a:pPr>
            <a:r>
              <a:rPr lang="en-US"/>
              <a:t>¡.Development of personality. </a:t>
            </a:r>
          </a:p>
          <a:p>
            <a:pPr marL="0" indent="0">
              <a:buNone/>
            </a:pPr>
            <a:endParaRPr lang="en-US"/>
          </a:p>
          <a:p>
            <a:pPr marL="514350" indent="-514350">
              <a:buAutoNum type="alphaLcPeriod" startAt="2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517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A7BC0-E797-B546-9EC8-5976DFD90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CCD9C-CEFF-BF49-A488-928E9941C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¡¡.Faith in One’s Self. </a:t>
            </a:r>
          </a:p>
          <a:p>
            <a:pPr marL="0" indent="0">
              <a:buNone/>
            </a:pPr>
            <a:r>
              <a:rPr lang="en-US"/>
              <a:t>¡¡¡.Developing a Spirit of Renunciation. </a:t>
            </a:r>
          </a:p>
          <a:p>
            <a:pPr marL="0" indent="0">
              <a:buNone/>
            </a:pPr>
            <a:r>
              <a:rPr lang="en-US"/>
              <a:t>¡v. Promotion of Universal Brotherhood.</a:t>
            </a:r>
          </a:p>
          <a:p>
            <a:pPr marL="0" indent="0">
              <a:buNone/>
            </a:pPr>
            <a:r>
              <a:rPr lang="en-US"/>
              <a:t>v. Self-Realization.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0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543F0-F1B2-AF46-B891-A584AAB60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2.2.2 Rabindranath Tagore.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C2F02-3426-4F4D-A9AB-8D612C4C3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Date of birth :7</a:t>
            </a:r>
            <a:r>
              <a:rPr lang="en-US" baseline="30000"/>
              <a:t>th</a:t>
            </a:r>
            <a:r>
              <a:rPr lang="en-US"/>
              <a:t> May, 1861.</a:t>
            </a:r>
          </a:p>
          <a:p>
            <a:r>
              <a:rPr lang="en-US"/>
              <a:t>Date of Death :7</a:t>
            </a:r>
            <a:r>
              <a:rPr lang="en-US" baseline="30000"/>
              <a:t>th</a:t>
            </a:r>
            <a:r>
              <a:rPr lang="en-US"/>
              <a:t> Aug, 1941.</a:t>
            </a:r>
          </a:p>
          <a:p>
            <a:pPr marL="0" indent="0">
              <a:buNone/>
            </a:pPr>
            <a:r>
              <a:rPr lang="en-US"/>
              <a:t>#Meaning of education According to Rabindradrnath. </a:t>
            </a:r>
          </a:p>
          <a:p>
            <a:pPr marL="0" indent="0">
              <a:buNone/>
            </a:pPr>
            <a:r>
              <a:rPr lang="en-US"/>
              <a:t>The highest education is that which does not merely gives us information but makes out life in harmony with all existence. </a:t>
            </a:r>
          </a:p>
          <a:p>
            <a:pPr marL="0" indent="0">
              <a:buNone/>
            </a:pPr>
            <a:r>
              <a:rPr lang="en-US"/>
              <a:t>#রবীন্দ্রনাথের মতে শিক্ষার লক্ষ্য :</a:t>
            </a:r>
          </a:p>
          <a:p>
            <a:pPr marL="0" indent="0">
              <a:buNone/>
            </a:pPr>
            <a:r>
              <a:rPr lang="en-US"/>
              <a:t>¡.দৈহ্যিক বিকাশ </a:t>
            </a:r>
          </a:p>
          <a:p>
            <a:pPr marL="0" indent="0">
              <a:buNone/>
            </a:pPr>
            <a:r>
              <a:rPr lang="en-US"/>
              <a:t>¡¡.মানসিক বিকাশ </a:t>
            </a:r>
          </a:p>
          <a:p>
            <a:pPr marL="0" indent="0">
              <a:buNone/>
            </a:pPr>
            <a:r>
              <a:rPr lang="en-US"/>
              <a:t>¡¡¡.নৈতিক ও আধ্যাত্মিক বিকাশ </a:t>
            </a:r>
          </a:p>
          <a:p>
            <a:pPr marL="0" indent="0">
              <a:buNone/>
            </a:pPr>
            <a:r>
              <a:rPr lang="en-US"/>
              <a:t>¡v. সকল শক্তির বিকাশ 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38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02FFB-FA5C-4342-A532-2192876DE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365C0-AB9D-1F40-AD2B-60943B14B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703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F4A02-2D0D-2A47-9CDA-EB5A61E06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#বিশ্বভারতীর শিক্ষাপদ্ধতির বৈশিষ্ট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5734-8B51-3348-B555-FFB16A283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62" y="1253331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সাম্য </a:t>
            </a:r>
          </a:p>
          <a:p>
            <a:r>
              <a:rPr lang="en-US"/>
              <a:t>সরল জীবনযাপন </a:t>
            </a:r>
          </a:p>
          <a:p>
            <a:r>
              <a:rPr lang="en-US"/>
              <a:t>অবাধ স্বাধীনতা </a:t>
            </a:r>
          </a:p>
          <a:p>
            <a:r>
              <a:rPr lang="en-US"/>
              <a:t>গৃহ –পরিবেশ </a:t>
            </a:r>
          </a:p>
          <a:p>
            <a:r>
              <a:rPr lang="en-US"/>
              <a:t>সহপাঠ </a:t>
            </a:r>
          </a:p>
          <a:p>
            <a:r>
              <a:rPr lang="en-US"/>
              <a:t>ভারতীয় কৃষ্টি ও আধ্যাত্মিকতা </a:t>
            </a:r>
          </a:p>
          <a:p>
            <a:r>
              <a:rPr lang="en-US"/>
              <a:t>মাতৃভাষার মাধ্যমে শিক্ষা </a:t>
            </a:r>
          </a:p>
          <a:p>
            <a:r>
              <a:rPr lang="en-US"/>
              <a:t>শিল্প শিক্ষা </a:t>
            </a:r>
          </a:p>
          <a:p>
            <a:r>
              <a:rPr lang="en-US"/>
              <a:t>পল্লী উন্নয়ন </a:t>
            </a:r>
          </a:p>
          <a:p>
            <a:r>
              <a:rPr lang="en-US"/>
              <a:t>ভাষা শিক্ষা </a:t>
            </a:r>
          </a:p>
        </p:txBody>
      </p:sp>
    </p:spTree>
    <p:extLst>
      <p:ext uri="{BB962C8B-B14F-4D97-AF65-F5344CB8AC3E}">
        <p14:creationId xmlns:p14="http://schemas.microsoft.com/office/powerpoint/2010/main" val="3692203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C8a:KNOWLEDGE AND CURRICULUM  Unit: 2 2.1-Western thinkers of education. </vt:lpstr>
      <vt:lpstr>2.1.2 John Dewey </vt:lpstr>
      <vt:lpstr>2.1.3-Paulo Freire.  </vt:lpstr>
      <vt:lpstr>2.2 –INDIAN THINKERS OF EDUCATION : 2.2.1-Swami Vivekananda. </vt:lpstr>
      <vt:lpstr>#Educational Philosophy of Vivekananda:</vt:lpstr>
      <vt:lpstr>PowerPoint Presentation</vt:lpstr>
      <vt:lpstr>2.2.2 Rabindranath Tagore. </vt:lpstr>
      <vt:lpstr>PowerPoint Presentation</vt:lpstr>
      <vt:lpstr>#বিশ্বভারতীর শিক্ষাপদ্ধতির বৈশিষ্ট :</vt:lpstr>
      <vt:lpstr>2.2.3 Mohandas Karamchand Gandhi ;</vt:lpstr>
      <vt:lpstr>#Aims of Education according to Gandhi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C8a:KNOWLEDGE AND CURRICULUM  Unit: 2 2.1-Western thinkers of education. </dc:title>
  <dc:creator>Unknown User</dc:creator>
  <cp:lastModifiedBy>Unknown User</cp:lastModifiedBy>
  <cp:revision>3</cp:revision>
  <dcterms:created xsi:type="dcterms:W3CDTF">2022-06-29T05:52:20Z</dcterms:created>
  <dcterms:modified xsi:type="dcterms:W3CDTF">2022-06-29T08:39:05Z</dcterms:modified>
</cp:coreProperties>
</file>