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6" r:id="rId1"/>
  </p:sldMasterIdLst>
  <p:sldIdLst>
    <p:sldId id="256" r:id="rId2"/>
    <p:sldId id="284" r:id="rId3"/>
    <p:sldId id="285" r:id="rId4"/>
    <p:sldId id="286" r:id="rId5"/>
    <p:sldId id="287" r:id="rId6"/>
    <p:sldId id="288" r:id="rId7"/>
    <p:sldId id="283" r:id="rId8"/>
    <p:sldId id="302" r:id="rId9"/>
    <p:sldId id="303" r:id="rId10"/>
    <p:sldId id="304" r:id="rId11"/>
    <p:sldId id="305" r:id="rId12"/>
    <p:sldId id="289" r:id="rId13"/>
    <p:sldId id="290" r:id="rId14"/>
    <p:sldId id="300" r:id="rId15"/>
    <p:sldId id="301" r:id="rId16"/>
    <p:sldId id="292" r:id="rId17"/>
    <p:sldId id="293" r:id="rId18"/>
    <p:sldId id="294" r:id="rId19"/>
    <p:sldId id="296" r:id="rId20"/>
    <p:sldId id="298" r:id="rId21"/>
    <p:sldId id="299"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snapVertSplitter="1" vertBarState="minimized" horzBarState="maximized">
    <p:restoredLeft sz="15361" autoAdjust="0"/>
    <p:restoredTop sz="94660"/>
  </p:normalViewPr>
  <p:slideViewPr>
    <p:cSldViewPr snapToGrid="0">
      <p:cViewPr>
        <p:scale>
          <a:sx n="75" d="100"/>
          <a:sy n="75" d="100"/>
        </p:scale>
        <p:origin x="-1002" y="-5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A89BDD2-2B98-45B0-ADB3-60B004D6321B}" type="datetimeFigureOut">
              <a:rPr lang="en-IN" smtClean="0"/>
              <a:pPr/>
              <a:t>18-04-2022</a:t>
            </a:fld>
            <a:endParaRPr lang="en-I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8A1C377-2497-40B6-8CC5-CB1A2F60EC5A}"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1481330"/>
            <a:ext cx="109728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A89BDD2-2B98-45B0-ADB3-60B004D6321B}" type="datetimeFigureOut">
              <a:rPr lang="en-IN" smtClean="0"/>
              <a:pPr/>
              <a:t>18-04-2022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8A1C377-2497-40B6-8CC5-CB1A2F60EC5A}"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41"/>
            <a:ext cx="84328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A89BDD2-2B98-45B0-ADB3-60B004D6321B}" type="datetimeFigureOut">
              <a:rPr lang="en-IN" smtClean="0"/>
              <a:pPr/>
              <a:t>18-04-2022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8A1C377-2497-40B6-8CC5-CB1A2F60EC5A}"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A89BDD2-2B98-45B0-ADB3-60B004D6321B}" type="datetimeFigureOut">
              <a:rPr lang="en-IN" smtClean="0"/>
              <a:pPr/>
              <a:t>18-04-2022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8A1C377-2497-40B6-8CC5-CB1A2F60EC5A}" type="slidenum">
              <a:rPr lang="en-IN" smtClean="0"/>
              <a:pPr/>
              <a:t>‹#›</a:t>
            </a:fld>
            <a:endParaRPr lang="en-IN"/>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A89BDD2-2B98-45B0-ADB3-60B004D6321B}" type="datetimeFigureOut">
              <a:rPr lang="en-IN" smtClean="0"/>
              <a:pPr/>
              <a:t>18-04-2022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8A1C377-2497-40B6-8CC5-CB1A2F60EC5A}" type="slidenum">
              <a:rPr lang="en-IN" smtClean="0"/>
              <a:pPr/>
              <a:t>‹#›</a:t>
            </a:fld>
            <a:endParaRPr lang="en-IN"/>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A89BDD2-2B98-45B0-ADB3-60B004D6321B}" type="datetimeFigureOut">
              <a:rPr lang="en-IN" smtClean="0"/>
              <a:pPr/>
              <a:t>18-04-2022</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D8A1C377-2497-40B6-8CC5-CB1A2F60EC5A}" type="slidenum">
              <a:rPr lang="en-IN" smtClean="0"/>
              <a:pPr/>
              <a:t>‹#›</a:t>
            </a:fld>
            <a:endParaRPr lang="en-IN"/>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A89BDD2-2B98-45B0-ADB3-60B004D6321B}" type="datetimeFigureOut">
              <a:rPr lang="en-IN" smtClean="0"/>
              <a:pPr/>
              <a:t>18-04-2022</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D8A1C377-2497-40B6-8CC5-CB1A2F60EC5A}"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A89BDD2-2B98-45B0-ADB3-60B004D6321B}" type="datetimeFigureOut">
              <a:rPr lang="en-IN" smtClean="0"/>
              <a:pPr/>
              <a:t>18-04-2022</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D8A1C377-2497-40B6-8CC5-CB1A2F60EC5A}" type="slidenum">
              <a:rPr lang="en-IN" smtClean="0"/>
              <a:pPr/>
              <a:t>‹#›</a:t>
            </a:fld>
            <a:endParaRPr lang="en-IN"/>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A89BDD2-2B98-45B0-ADB3-60B004D6321B}" type="datetimeFigureOut">
              <a:rPr lang="en-IN" smtClean="0"/>
              <a:pPr/>
              <a:t>18-04-2022</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D8A1C377-2497-40B6-8CC5-CB1A2F60EC5A}"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extLst/>
          </a:lstStyle>
          <a:p>
            <a:fld id="{7A89BDD2-2B98-45B0-ADB3-60B004D6321B}" type="datetimeFigureOut">
              <a:rPr lang="en-IN" smtClean="0"/>
              <a:pPr/>
              <a:t>18-04-2022</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D8A1C377-2497-40B6-8CC5-CB1A2F60EC5A}"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A89BDD2-2B98-45B0-ADB3-60B004D6321B}" type="datetimeFigureOut">
              <a:rPr lang="en-IN" smtClean="0"/>
              <a:pPr/>
              <a:t>18-04-2022</a:t>
            </a:fld>
            <a:endParaRPr lang="en-IN"/>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8A1C377-2497-40B6-8CC5-CB1A2F60EC5A}" type="slidenum">
              <a:rPr lang="en-IN" smtClean="0"/>
              <a:pPr/>
              <a:t>‹#›</a:t>
            </a:fld>
            <a:endParaRPr lang="en-IN"/>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7A89BDD2-2B98-45B0-ADB3-60B004D6321B}" type="datetimeFigureOut">
              <a:rPr lang="en-IN" smtClean="0"/>
              <a:pPr/>
              <a:t>18-04-2022</a:t>
            </a:fld>
            <a:endParaRPr lang="en-IN"/>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IN"/>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D8A1C377-2497-40B6-8CC5-CB1A2F60EC5A}"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 xmlns:a16="http://schemas.microsoft.com/office/drawing/2014/main" id="{DC6BA8B8-84C4-4DB0-8F4A-A1DE8140F0D9}"/>
              </a:ext>
            </a:extLst>
          </p:cNvPr>
          <p:cNvSpPr>
            <a:spLocks noGrp="1"/>
          </p:cNvSpPr>
          <p:nvPr>
            <p:ph idx="1"/>
          </p:nvPr>
        </p:nvSpPr>
        <p:spPr>
          <a:xfrm>
            <a:off x="3" y="792484"/>
            <a:ext cx="12191999" cy="6065519"/>
          </a:xfrm>
        </p:spPr>
        <p:txBody>
          <a:bodyPr>
            <a:normAutofit/>
          </a:bodyPr>
          <a:lstStyle/>
          <a:p>
            <a:pPr marL="45720" indent="0" algn="just">
              <a:buNone/>
            </a:pPr>
            <a:r>
              <a:rPr lang="en-US" sz="2000" b="1" dirty="0" smtClean="0">
                <a:solidFill>
                  <a:srgbClr val="002060"/>
                </a:solidFill>
                <a:latin typeface="Times New Roman" panose="02020603050405020304" pitchFamily="18" charset="0"/>
                <a:cs typeface="Times New Roman" panose="02020603050405020304" pitchFamily="18" charset="0"/>
              </a:rPr>
              <a:t>Epistemology: </a:t>
            </a:r>
            <a:r>
              <a:rPr lang="en-US" sz="2000" dirty="0" smtClean="0">
                <a:solidFill>
                  <a:srgbClr val="002060"/>
                </a:solidFill>
                <a:latin typeface="Times New Roman" panose="02020603050405020304" pitchFamily="18" charset="0"/>
                <a:cs typeface="Times New Roman" panose="02020603050405020304" pitchFamily="18" charset="0"/>
              </a:rPr>
              <a:t>Epistemology is concerned with delineating the boundary with a theoretical philosophical study of knowledge. The primary problem in epistemology is to understand exactly what is needed in order for us to have Knowledge. Epistemology, the philosophical study of the nature, origin and limits of human Knowledge. The term is derived from the Greek episteme (“Knowledge”) and logos (“reason”), and accordingly the field is sometimes referred to as the theory of Knowledge.</a:t>
            </a:r>
          </a:p>
          <a:p>
            <a:pPr marL="45720" indent="0" algn="just">
              <a:buNone/>
            </a:pPr>
            <a:r>
              <a:rPr lang="en-US" sz="2000" dirty="0" smtClean="0">
                <a:solidFill>
                  <a:srgbClr val="002060"/>
                </a:solidFill>
                <a:latin typeface="Times New Roman" panose="02020603050405020304" pitchFamily="18" charset="0"/>
                <a:cs typeface="Times New Roman" panose="02020603050405020304" pitchFamily="18" charset="0"/>
              </a:rPr>
              <a:t>Epistemology has a long history within western philosophy, beginning with the ancient Greeks and continuing to the present Greeks and continuing to the present. Along with metaphysics, logic, and ethics, it is one of the four main branches of Philosophy and nearly every great philosopher has contributed to it.</a:t>
            </a:r>
          </a:p>
          <a:p>
            <a:pPr marL="45720" indent="0" algn="just">
              <a:buNone/>
            </a:pPr>
            <a:r>
              <a:rPr lang="en-US" sz="2000" b="1" dirty="0" smtClean="0">
                <a:solidFill>
                  <a:srgbClr val="002060"/>
                </a:solidFill>
                <a:latin typeface="Times New Roman" panose="02020603050405020304" pitchFamily="18" charset="0"/>
                <a:cs typeface="Times New Roman" panose="02020603050405020304" pitchFamily="18" charset="0"/>
              </a:rPr>
              <a:t>Definition of Knowledge: </a:t>
            </a:r>
            <a:r>
              <a:rPr lang="en-US" sz="2000" dirty="0" smtClean="0">
                <a:solidFill>
                  <a:srgbClr val="002060"/>
                </a:solidFill>
                <a:latin typeface="Times New Roman" panose="02020603050405020304" pitchFamily="18" charset="0"/>
                <a:cs typeface="Times New Roman" panose="02020603050405020304" pitchFamily="18" charset="0"/>
              </a:rPr>
              <a:t>Knowledge is derived from the verb “to know”. It includes all which a person knows and believes to be true. Knowledge and its transmission is the key element of education. The term “Knowledge” can refer to a theoretical or practical understanding of  a Subject. It can be implicit or explicit; formal or informal; systematic or particular. Knowledge can be acquired in many sources, including but not limited to perception, reason, memory, testimony, scientific inquiry, education and practice. The Philosophical study of Knowledge is called epistemology.</a:t>
            </a:r>
          </a:p>
          <a:p>
            <a:pPr marL="45720" indent="0" algn="just">
              <a:buNone/>
            </a:pPr>
            <a:r>
              <a:rPr lang="en-US" sz="2000" b="1" dirty="0" smtClean="0">
                <a:solidFill>
                  <a:srgbClr val="002060"/>
                </a:solidFill>
                <a:latin typeface="Times New Roman" panose="02020603050405020304" pitchFamily="18" charset="0"/>
                <a:cs typeface="Times New Roman" panose="02020603050405020304" pitchFamily="18" charset="0"/>
              </a:rPr>
              <a:t>Nature of Knowledge: </a:t>
            </a:r>
            <a:r>
              <a:rPr lang="en-US" sz="2000" dirty="0" smtClean="0">
                <a:solidFill>
                  <a:srgbClr val="002060"/>
                </a:solidFill>
                <a:latin typeface="Times New Roman" panose="02020603050405020304" pitchFamily="18" charset="0"/>
                <a:cs typeface="Times New Roman" panose="02020603050405020304" pitchFamily="18" charset="0"/>
              </a:rPr>
              <a:t>1. Knowledge is a kit of justified true beliefs.</a:t>
            </a:r>
          </a:p>
          <a:p>
            <a:pPr marL="45720" indent="0" algn="just">
              <a:buNone/>
            </a:pPr>
            <a:r>
              <a:rPr lang="en-US" sz="2000" dirty="0" smtClean="0">
                <a:solidFill>
                  <a:srgbClr val="002060"/>
                </a:solidFill>
                <a:latin typeface="Times New Roman" panose="02020603050405020304" pitchFamily="18" charset="0"/>
                <a:cs typeface="Times New Roman" panose="02020603050405020304" pitchFamily="18" charset="0"/>
              </a:rPr>
              <a:t>2. Knowledge is power to control.</a:t>
            </a:r>
          </a:p>
          <a:p>
            <a:pPr marL="45720" indent="0" algn="just">
              <a:buNone/>
            </a:pPr>
            <a:r>
              <a:rPr lang="en-US" sz="2000" dirty="0" smtClean="0">
                <a:solidFill>
                  <a:srgbClr val="002060"/>
                </a:solidFill>
                <a:latin typeface="Times New Roman" panose="02020603050405020304" pitchFamily="18" charset="0"/>
                <a:cs typeface="Times New Roman" panose="02020603050405020304" pitchFamily="18" charset="0"/>
              </a:rPr>
              <a:t>3. Knowledge is a group of beliefs.</a:t>
            </a:r>
          </a:p>
          <a:p>
            <a:pPr marL="45720" indent="0" algn="just">
              <a:buNone/>
            </a:pPr>
            <a:r>
              <a:rPr lang="en-US" sz="2000" dirty="0" smtClean="0">
                <a:solidFill>
                  <a:srgbClr val="002060"/>
                </a:solidFill>
                <a:latin typeface="Times New Roman" panose="02020603050405020304" pitchFamily="18" charset="0"/>
                <a:cs typeface="Times New Roman" panose="02020603050405020304" pitchFamily="18" charset="0"/>
              </a:rPr>
              <a:t>4. Knowledge is power over oneself, over the world.</a:t>
            </a:r>
          </a:p>
          <a:p>
            <a:pPr marL="45720" indent="0" algn="just">
              <a:buNone/>
            </a:pPr>
            <a:endParaRPr lang="en-US" sz="2000" dirty="0" smtClean="0">
              <a:solidFill>
                <a:srgbClr val="002060"/>
              </a:solidFill>
              <a:latin typeface="Times New Roman" panose="02020603050405020304" pitchFamily="18" charset="0"/>
              <a:cs typeface="Times New Roman" panose="02020603050405020304" pitchFamily="18" charset="0"/>
            </a:endParaRPr>
          </a:p>
        </p:txBody>
      </p:sp>
      <p:sp>
        <p:nvSpPr>
          <p:cNvPr id="7" name="Title 6">
            <a:extLst>
              <a:ext uri="{FF2B5EF4-FFF2-40B4-BE49-F238E27FC236}">
                <a16:creationId xmlns="" xmlns:a16="http://schemas.microsoft.com/office/drawing/2014/main" id="{C59B7AD7-3EF4-4F20-A399-0357E338839F}"/>
              </a:ext>
            </a:extLst>
          </p:cNvPr>
          <p:cNvSpPr>
            <a:spLocks noGrp="1"/>
          </p:cNvSpPr>
          <p:nvPr>
            <p:ph type="title"/>
          </p:nvPr>
        </p:nvSpPr>
        <p:spPr>
          <a:xfrm>
            <a:off x="3" y="5"/>
            <a:ext cx="12191999" cy="780287"/>
          </a:xfrm>
        </p:spPr>
        <p:txBody>
          <a:bodyPr>
            <a:normAutofit fontScale="90000"/>
          </a:bodyPr>
          <a:lstStyle/>
          <a:p>
            <a:pPr algn="ctr"/>
            <a:r>
              <a:rPr lang="en-IN" sz="3200" b="1" dirty="0" err="1" smtClean="0">
                <a:solidFill>
                  <a:srgbClr val="002060"/>
                </a:solidFill>
                <a:latin typeface="Times New Roman" panose="02020603050405020304" pitchFamily="18" charset="0"/>
                <a:cs typeface="Times New Roman" panose="02020603050405020304" pitchFamily="18" charset="0"/>
              </a:rPr>
              <a:t>B.Ed</a:t>
            </a:r>
            <a:r>
              <a:rPr lang="en-IN" sz="3200" b="1" dirty="0" smtClean="0">
                <a:solidFill>
                  <a:srgbClr val="002060"/>
                </a:solidFill>
                <a:latin typeface="Times New Roman" panose="02020603050405020304" pitchFamily="18" charset="0"/>
                <a:cs typeface="Times New Roman" panose="02020603050405020304" pitchFamily="18" charset="0"/>
              </a:rPr>
              <a:t> </a:t>
            </a:r>
            <a:r>
              <a:rPr lang="en-IN" sz="3200" dirty="0" smtClean="0">
                <a:solidFill>
                  <a:srgbClr val="002060"/>
                </a:solidFill>
                <a:latin typeface="Times New Roman" panose="02020603050405020304" pitchFamily="18" charset="0"/>
                <a:cs typeface="Times New Roman" panose="02020603050405020304" pitchFamily="18" charset="0"/>
              </a:rPr>
              <a:t>2</a:t>
            </a:r>
            <a:r>
              <a:rPr lang="en-IN" sz="3200" b="1" baseline="30000" dirty="0" smtClean="0">
                <a:solidFill>
                  <a:srgbClr val="002060"/>
                </a:solidFill>
                <a:latin typeface="Times New Roman" panose="02020603050405020304" pitchFamily="18" charset="0"/>
                <a:cs typeface="Times New Roman" panose="02020603050405020304" pitchFamily="18" charset="0"/>
              </a:rPr>
              <a:t>st</a:t>
            </a:r>
            <a:r>
              <a:rPr lang="en-IN" sz="3200" b="1" dirty="0" smtClean="0">
                <a:solidFill>
                  <a:srgbClr val="002060"/>
                </a:solidFill>
                <a:latin typeface="Times New Roman" panose="02020603050405020304" pitchFamily="18" charset="0"/>
                <a:cs typeface="Times New Roman" panose="02020603050405020304" pitchFamily="18" charset="0"/>
              </a:rPr>
              <a:t> </a:t>
            </a:r>
            <a:r>
              <a:rPr lang="en-IN" sz="3200" dirty="0" err="1" smtClean="0">
                <a:solidFill>
                  <a:srgbClr val="002060"/>
                </a:solidFill>
                <a:latin typeface="Times New Roman" panose="02020603050405020304" pitchFamily="18" charset="0"/>
                <a:cs typeface="Times New Roman" panose="02020603050405020304" pitchFamily="18" charset="0"/>
              </a:rPr>
              <a:t>Sem</a:t>
            </a:r>
            <a:r>
              <a:rPr lang="en-IN" sz="3200" dirty="0" smtClean="0">
                <a:solidFill>
                  <a:srgbClr val="002060"/>
                </a:solidFill>
                <a:latin typeface="Times New Roman" panose="02020603050405020304" pitchFamily="18" charset="0"/>
                <a:cs typeface="Times New Roman" panose="02020603050405020304" pitchFamily="18" charset="0"/>
              </a:rPr>
              <a:t> </a:t>
            </a:r>
            <a:r>
              <a:rPr lang="en-IN" sz="3200" b="1" dirty="0" smtClean="0">
                <a:solidFill>
                  <a:srgbClr val="002060"/>
                </a:solidFill>
                <a:latin typeface="Times New Roman" panose="02020603050405020304" pitchFamily="18" charset="0"/>
                <a:cs typeface="Times New Roman" panose="02020603050405020304" pitchFamily="18" charset="0"/>
              </a:rPr>
              <a:t>Presentation</a:t>
            </a:r>
            <a:r>
              <a:rPr lang="en-IN" sz="3200" dirty="0">
                <a:solidFill>
                  <a:srgbClr val="002060"/>
                </a:solidFill>
                <a:latin typeface="Times New Roman" panose="02020603050405020304" pitchFamily="18" charset="0"/>
                <a:cs typeface="Times New Roman" panose="02020603050405020304" pitchFamily="18" charset="0"/>
              </a:rPr>
              <a:t/>
            </a:r>
            <a:br>
              <a:rPr lang="en-IN" sz="3200" dirty="0">
                <a:solidFill>
                  <a:srgbClr val="002060"/>
                </a:solidFill>
                <a:latin typeface="Times New Roman" panose="02020603050405020304" pitchFamily="18" charset="0"/>
                <a:cs typeface="Times New Roman" panose="02020603050405020304" pitchFamily="18" charset="0"/>
              </a:rPr>
            </a:br>
            <a:r>
              <a:rPr lang="en-IN" sz="3200" dirty="0" smtClean="0">
                <a:solidFill>
                  <a:srgbClr val="002060"/>
                </a:solidFill>
                <a:latin typeface="Times New Roman" panose="02020603050405020304" pitchFamily="18" charset="0"/>
                <a:cs typeface="Times New Roman" panose="02020603050405020304" pitchFamily="18" charset="0"/>
              </a:rPr>
              <a:t>On Paper-C8a, Unit-</a:t>
            </a:r>
            <a:r>
              <a:rPr lang="en-IN" sz="3200" dirty="0" err="1" smtClean="0">
                <a:solidFill>
                  <a:srgbClr val="002060"/>
                </a:solidFill>
                <a:latin typeface="Times New Roman" panose="02020603050405020304" pitchFamily="18" charset="0"/>
                <a:cs typeface="Times New Roman" panose="02020603050405020304" pitchFamily="18" charset="0"/>
              </a:rPr>
              <a:t>i</a:t>
            </a:r>
            <a:r>
              <a:rPr lang="en-IN" sz="3200" dirty="0" smtClean="0">
                <a:solidFill>
                  <a:srgbClr val="002060"/>
                </a:solidFill>
                <a:latin typeface="Times New Roman" panose="02020603050405020304" pitchFamily="18" charset="0"/>
                <a:cs typeface="Times New Roman" panose="02020603050405020304" pitchFamily="18" charset="0"/>
              </a:rPr>
              <a:t>, M.M </a:t>
            </a:r>
            <a:r>
              <a:rPr lang="en-IN" sz="3200" dirty="0" err="1" smtClean="0">
                <a:solidFill>
                  <a:srgbClr val="002060"/>
                </a:solidFill>
                <a:latin typeface="Times New Roman" panose="02020603050405020304" pitchFamily="18" charset="0"/>
                <a:cs typeface="Times New Roman" panose="02020603050405020304" pitchFamily="18" charset="0"/>
              </a:rPr>
              <a:t>Mam</a:t>
            </a:r>
            <a:endParaRPr lang="en-IN" sz="3000"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129946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22300"/>
            <a:ext cx="12192000" cy="6235700"/>
          </a:xfrm>
        </p:spPr>
        <p:txBody>
          <a:bodyPr>
            <a:normAutofit/>
          </a:bodyPr>
          <a:lstStyle/>
          <a:p>
            <a:pPr algn="just"/>
            <a:r>
              <a:rPr lang="en-US" sz="4000" dirty="0" smtClean="0">
                <a:latin typeface="Times New Roman" pitchFamily="18" charset="0"/>
                <a:cs typeface="Times New Roman" pitchFamily="18" charset="0"/>
              </a:rPr>
              <a:t>*</a:t>
            </a:r>
            <a:r>
              <a:rPr lang="en-US" sz="4000" b="1" dirty="0" smtClean="0">
                <a:latin typeface="Times New Roman" pitchFamily="18" charset="0"/>
                <a:cs typeface="Times New Roman" pitchFamily="18" charset="0"/>
              </a:rPr>
              <a:t>Early childhood education in Plato’s philosophy:</a:t>
            </a:r>
            <a:endParaRPr lang="en-IN" sz="4000" dirty="0" smtClean="0">
              <a:latin typeface="Times New Roman" pitchFamily="18" charset="0"/>
              <a:cs typeface="Times New Roman" pitchFamily="18" charset="0"/>
            </a:endParaRPr>
          </a:p>
          <a:p>
            <a:pPr algn="just"/>
            <a:r>
              <a:rPr lang="en-US" sz="4000" dirty="0" smtClean="0">
                <a:latin typeface="Times New Roman" pitchFamily="18" charset="0"/>
                <a:cs typeface="Times New Roman" pitchFamily="18" charset="0"/>
              </a:rPr>
              <a:t>Plato said that </a:t>
            </a:r>
            <a:r>
              <a:rPr lang="en-US" sz="4000" b="1" dirty="0" smtClean="0">
                <a:latin typeface="Times New Roman" pitchFamily="18" charset="0"/>
                <a:cs typeface="Times New Roman" pitchFamily="18" charset="0"/>
              </a:rPr>
              <a:t>“The most important part of education is right training in the nursery.”</a:t>
            </a:r>
            <a:endParaRPr lang="en-IN" sz="4000" dirty="0" smtClean="0">
              <a:latin typeface="Times New Roman" pitchFamily="18" charset="0"/>
              <a:cs typeface="Times New Roman" pitchFamily="18" charset="0"/>
            </a:endParaRPr>
          </a:p>
          <a:p>
            <a:pPr algn="just"/>
            <a:r>
              <a:rPr lang="en-US" sz="4000" b="1" dirty="0" smtClean="0">
                <a:latin typeface="Times New Roman" pitchFamily="18" charset="0"/>
                <a:cs typeface="Times New Roman" pitchFamily="18" charset="0"/>
              </a:rPr>
              <a:t>*Children’s games and traditions:</a:t>
            </a:r>
            <a:endParaRPr lang="en-IN" sz="4000" dirty="0" smtClean="0">
              <a:latin typeface="Times New Roman" pitchFamily="18" charset="0"/>
              <a:cs typeface="Times New Roman" pitchFamily="18" charset="0"/>
            </a:endParaRPr>
          </a:p>
          <a:p>
            <a:pPr algn="just"/>
            <a:r>
              <a:rPr lang="en-US" sz="4000" b="1" dirty="0" smtClean="0">
                <a:latin typeface="Times New Roman" pitchFamily="18" charset="0"/>
                <a:cs typeface="Times New Roman" pitchFamily="18" charset="0"/>
              </a:rPr>
              <a:t>“Anyone who would be good at anything must practice that thing from his youth upward</a:t>
            </a:r>
            <a:r>
              <a:rPr lang="en-US" sz="4000" b="1" dirty="0" smtClean="0">
                <a:latin typeface="Times New Roman" pitchFamily="18" charset="0"/>
                <a:cs typeface="Times New Roman" pitchFamily="18" charset="0"/>
              </a:rPr>
              <a:t>.”</a:t>
            </a:r>
            <a:endParaRPr lang="en-IN" sz="4000" dirty="0" smtClean="0">
              <a:latin typeface="Times New Roman" pitchFamily="18" charset="0"/>
              <a:cs typeface="Times New Roman" pitchFamily="18" charset="0"/>
            </a:endParaRPr>
          </a:p>
          <a:p>
            <a:pPr algn="just">
              <a:buNone/>
            </a:pPr>
            <a:endParaRPr lang="en-IN" sz="4000" dirty="0" smtClean="0">
              <a:latin typeface="Times New Roman" pitchFamily="18" charset="0"/>
              <a:cs typeface="Times New Roman" pitchFamily="18" charset="0"/>
            </a:endParaRPr>
          </a:p>
          <a:p>
            <a:pPr algn="just">
              <a:buNone/>
            </a:pPr>
            <a:endParaRPr lang="en-IN" sz="4000" dirty="0" smtClean="0"/>
          </a:p>
          <a:p>
            <a:pPr>
              <a:buNone/>
            </a:pPr>
            <a:endParaRPr lang="en-US" sz="4000" dirty="0" smtClean="0">
              <a:latin typeface="Times New Roman" pitchFamily="18" charset="0"/>
              <a:cs typeface="Times New Roman" pitchFamily="18" charset="0"/>
            </a:endParaRPr>
          </a:p>
        </p:txBody>
      </p:sp>
      <p:sp>
        <p:nvSpPr>
          <p:cNvPr id="3" name="Title 2"/>
          <p:cNvSpPr>
            <a:spLocks noGrp="1"/>
          </p:cNvSpPr>
          <p:nvPr>
            <p:ph type="title"/>
          </p:nvPr>
        </p:nvSpPr>
        <p:spPr>
          <a:xfrm>
            <a:off x="0" y="0"/>
            <a:ext cx="12192000" cy="736600"/>
          </a:xfrm>
        </p:spPr>
        <p:txBody>
          <a:bodyPr/>
          <a:lstStyle/>
          <a:p>
            <a:r>
              <a:rPr lang="en-IN" dirty="0" smtClean="0">
                <a:latin typeface="Times New Roman" pitchFamily="18" charset="0"/>
                <a:cs typeface="Times New Roman" pitchFamily="18" charset="0"/>
              </a:rPr>
              <a:t>1.0 Plato:</a:t>
            </a:r>
            <a:endParaRPr lang="en-IN"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22300"/>
            <a:ext cx="12192000" cy="6235700"/>
          </a:xfrm>
        </p:spPr>
        <p:txBody>
          <a:bodyPr>
            <a:normAutofit fontScale="92500" lnSpcReduction="20000"/>
          </a:bodyPr>
          <a:lstStyle/>
          <a:p>
            <a:pPr algn="just"/>
            <a:r>
              <a:rPr lang="en-US" sz="4000" b="1" dirty="0" smtClean="0">
                <a:latin typeface="Times New Roman" pitchFamily="18" charset="0"/>
                <a:cs typeface="Times New Roman" pitchFamily="18" charset="0"/>
              </a:rPr>
              <a:t>“Women ought to share as far as possible in education and in other ways with men.”</a:t>
            </a:r>
            <a:endParaRPr lang="en-IN" sz="4000" dirty="0" smtClean="0">
              <a:latin typeface="Times New Roman" pitchFamily="18" charset="0"/>
              <a:cs typeface="Times New Roman" pitchFamily="18" charset="0"/>
            </a:endParaRPr>
          </a:p>
          <a:p>
            <a:pPr algn="just"/>
            <a:r>
              <a:rPr lang="en-US" sz="4000" dirty="0" smtClean="0">
                <a:latin typeface="Times New Roman" pitchFamily="18" charset="0"/>
                <a:cs typeface="Times New Roman" pitchFamily="18" charset="0"/>
              </a:rPr>
              <a:t>Plato claims this because education, in his mind, is not about production. It is not about training for occupations. It is about developing human abilities and happiness more broadly.</a:t>
            </a:r>
            <a:endParaRPr lang="en-IN" sz="4000" dirty="0" smtClean="0">
              <a:latin typeface="Times New Roman" pitchFamily="18" charset="0"/>
              <a:cs typeface="Times New Roman" pitchFamily="18" charset="0"/>
            </a:endParaRPr>
          </a:p>
          <a:p>
            <a:pPr algn="just"/>
            <a:r>
              <a:rPr lang="en-US" sz="4000" dirty="0" smtClean="0">
                <a:latin typeface="Times New Roman" pitchFamily="18" charset="0"/>
                <a:cs typeface="Times New Roman" pitchFamily="18" charset="0"/>
              </a:rPr>
              <a:t>*</a:t>
            </a:r>
            <a:r>
              <a:rPr lang="en-US" sz="4000" b="1" dirty="0" smtClean="0">
                <a:latin typeface="Times New Roman" pitchFamily="18" charset="0"/>
                <a:cs typeface="Times New Roman" pitchFamily="18" charset="0"/>
              </a:rPr>
              <a:t>Plato wanted compulsory education:</a:t>
            </a:r>
            <a:endParaRPr lang="en-IN" sz="4000" dirty="0" smtClean="0">
              <a:latin typeface="Times New Roman" pitchFamily="18" charset="0"/>
              <a:cs typeface="Times New Roman" pitchFamily="18" charset="0"/>
            </a:endParaRPr>
          </a:p>
          <a:p>
            <a:pPr algn="just"/>
            <a:r>
              <a:rPr lang="en-US" sz="4000" b="1" dirty="0" smtClean="0">
                <a:latin typeface="Times New Roman" pitchFamily="18" charset="0"/>
                <a:cs typeface="Times New Roman" pitchFamily="18" charset="0"/>
              </a:rPr>
              <a:t>“The children shall come not only if their parents please, but if they do not please ; there shall be compulsory education, as the saying  is, of all and sundry, as far as is possible.”</a:t>
            </a:r>
            <a:endParaRPr lang="en-IN" sz="4000" dirty="0" smtClean="0">
              <a:latin typeface="Times New Roman" pitchFamily="18" charset="0"/>
              <a:cs typeface="Times New Roman" pitchFamily="18" charset="0"/>
            </a:endParaRPr>
          </a:p>
          <a:p>
            <a:pPr algn="just"/>
            <a:r>
              <a:rPr lang="en-US" sz="4000" dirty="0" smtClean="0">
                <a:latin typeface="Times New Roman" pitchFamily="18" charset="0"/>
                <a:cs typeface="Times New Roman" pitchFamily="18" charset="0"/>
              </a:rPr>
              <a:t>He believed that because education benefits all society and is necessary for stable, virtuous government, then the government ought to pay for and manage education.</a:t>
            </a:r>
            <a:endParaRPr lang="en-IN" sz="4000" dirty="0" smtClean="0">
              <a:latin typeface="Times New Roman" pitchFamily="18" charset="0"/>
              <a:cs typeface="Times New Roman" pitchFamily="18" charset="0"/>
            </a:endParaRPr>
          </a:p>
          <a:p>
            <a:pPr algn="just">
              <a:buNone/>
            </a:pPr>
            <a:endParaRPr lang="en-IN" sz="4000" dirty="0" smtClean="0"/>
          </a:p>
          <a:p>
            <a:pPr>
              <a:buNone/>
            </a:pPr>
            <a:endParaRPr lang="en-US" sz="4000" dirty="0" smtClean="0">
              <a:latin typeface="Times New Roman" pitchFamily="18" charset="0"/>
              <a:cs typeface="Times New Roman" pitchFamily="18" charset="0"/>
            </a:endParaRPr>
          </a:p>
        </p:txBody>
      </p:sp>
      <p:sp>
        <p:nvSpPr>
          <p:cNvPr id="3" name="Title 2"/>
          <p:cNvSpPr>
            <a:spLocks noGrp="1"/>
          </p:cNvSpPr>
          <p:nvPr>
            <p:ph type="title"/>
          </p:nvPr>
        </p:nvSpPr>
        <p:spPr>
          <a:xfrm>
            <a:off x="0" y="0"/>
            <a:ext cx="12192000" cy="736600"/>
          </a:xfrm>
        </p:spPr>
        <p:txBody>
          <a:bodyPr/>
          <a:lstStyle/>
          <a:p>
            <a:r>
              <a:rPr lang="en-IN" dirty="0" smtClean="0">
                <a:latin typeface="Times New Roman" pitchFamily="18" charset="0"/>
                <a:cs typeface="Times New Roman" pitchFamily="18" charset="0"/>
              </a:rPr>
              <a:t>1.0 Plato:</a:t>
            </a:r>
            <a:endParaRPr lang="en-IN"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707136"/>
            <a:ext cx="12192000" cy="6150863"/>
          </a:xfrm>
        </p:spPr>
        <p:txBody>
          <a:bodyPr/>
          <a:lstStyle/>
          <a:p>
            <a:r>
              <a:rPr lang="en-US" dirty="0" err="1" smtClean="0">
                <a:latin typeface="Times New Roman" pitchFamily="18" charset="0"/>
                <a:cs typeface="Times New Roman" pitchFamily="18" charset="0"/>
              </a:rPr>
              <a:t>Socialisation</a:t>
            </a:r>
            <a:r>
              <a:rPr lang="en-US" dirty="0" smtClean="0">
                <a:latin typeface="Times New Roman" pitchFamily="18" charset="0"/>
                <a:cs typeface="Times New Roman" pitchFamily="18" charset="0"/>
              </a:rPr>
              <a:t> is a processes with the help of which a living organism is changed into a social being. It is a process through which the younger generation learns the adult role which it has to play subsequently. It is a continuous process in the life of an individual and it continues from generation to generation. According to </a:t>
            </a:r>
            <a:r>
              <a:rPr lang="en-US" dirty="0" err="1" smtClean="0">
                <a:latin typeface="Times New Roman" pitchFamily="18" charset="0"/>
                <a:cs typeface="Times New Roman" pitchFamily="18" charset="0"/>
              </a:rPr>
              <a:t>Ogburn</a:t>
            </a:r>
            <a:r>
              <a:rPr lang="en-US" dirty="0" smtClean="0">
                <a:latin typeface="Times New Roman" pitchFamily="18" charset="0"/>
                <a:cs typeface="Times New Roman" pitchFamily="18" charset="0"/>
              </a:rPr>
              <a:t>- “Socialization is the process by which the individual is the process by which the individual learns to conform to the norms of the group.”</a:t>
            </a:r>
          </a:p>
          <a:p>
            <a:r>
              <a:rPr lang="en-US" b="1" dirty="0" smtClean="0">
                <a:latin typeface="Times New Roman" pitchFamily="18" charset="0"/>
                <a:cs typeface="Times New Roman" pitchFamily="18" charset="0"/>
              </a:rPr>
              <a:t>Features of Process of Socialization:</a:t>
            </a:r>
          </a:p>
          <a:p>
            <a:pPr marL="624078" indent="-514350">
              <a:buNone/>
            </a:pPr>
            <a:r>
              <a:rPr lang="en-US" dirty="0" smtClean="0">
                <a:latin typeface="Times New Roman" pitchFamily="18" charset="0"/>
                <a:cs typeface="Times New Roman" pitchFamily="18" charset="0"/>
              </a:rPr>
              <a:t>1. It is a continuous process.</a:t>
            </a:r>
          </a:p>
          <a:p>
            <a:pPr marL="624078" indent="-514350">
              <a:buNone/>
            </a:pPr>
            <a:r>
              <a:rPr lang="en-US" dirty="0" smtClean="0">
                <a:latin typeface="Times New Roman" pitchFamily="18" charset="0"/>
                <a:cs typeface="Times New Roman" pitchFamily="18" charset="0"/>
              </a:rPr>
              <a:t>2. Infuses basic discipline.</a:t>
            </a:r>
          </a:p>
          <a:p>
            <a:pPr marL="624078" indent="-514350">
              <a:buNone/>
            </a:pPr>
            <a:r>
              <a:rPr lang="en-US" dirty="0" smtClean="0">
                <a:latin typeface="Times New Roman" pitchFamily="18" charset="0"/>
                <a:cs typeface="Times New Roman" pitchFamily="18" charset="0"/>
              </a:rPr>
              <a:t>3. Helps to control </a:t>
            </a:r>
            <a:r>
              <a:rPr lang="en-US" dirty="0" err="1" smtClean="0">
                <a:latin typeface="Times New Roman" pitchFamily="18" charset="0"/>
                <a:cs typeface="Times New Roman" pitchFamily="18" charset="0"/>
              </a:rPr>
              <a:t>behaviour</a:t>
            </a:r>
            <a:r>
              <a:rPr lang="en-US" dirty="0" smtClean="0">
                <a:latin typeface="Times New Roman" pitchFamily="18" charset="0"/>
                <a:cs typeface="Times New Roman" pitchFamily="18" charset="0"/>
              </a:rPr>
              <a:t>.</a:t>
            </a:r>
          </a:p>
          <a:p>
            <a:pPr marL="624078" indent="-514350">
              <a:buNone/>
            </a:pPr>
            <a:r>
              <a:rPr lang="en-US" dirty="0" smtClean="0">
                <a:latin typeface="Times New Roman" pitchFamily="18" charset="0"/>
                <a:cs typeface="Times New Roman" pitchFamily="18" charset="0"/>
              </a:rPr>
              <a:t>4. Socialization depends on its agencies.</a:t>
            </a:r>
          </a:p>
          <a:p>
            <a:pPr marL="624078" indent="-514350">
              <a:buNone/>
            </a:pPr>
            <a:r>
              <a:rPr lang="en-US" dirty="0" smtClean="0">
                <a:latin typeface="Times New Roman" pitchFamily="18" charset="0"/>
                <a:cs typeface="Times New Roman" pitchFamily="18" charset="0"/>
              </a:rPr>
              <a:t>5. Socialization takes place formally and informally.</a:t>
            </a:r>
          </a:p>
          <a:p>
            <a:pPr marL="624078" indent="-514350">
              <a:buNone/>
            </a:pPr>
            <a:r>
              <a:rPr lang="en-US" b="1" dirty="0" smtClean="0">
                <a:latin typeface="Times New Roman" pitchFamily="18" charset="0"/>
                <a:cs typeface="Times New Roman" pitchFamily="18" charset="0"/>
              </a:rPr>
              <a:t>a) At home: Family as a Social institution:</a:t>
            </a:r>
          </a:p>
          <a:p>
            <a:pPr marL="624078" indent="-514350">
              <a:buAutoNum type="alphaLcParenR"/>
            </a:pPr>
            <a:endParaRPr lang="en-US" b="1" dirty="0" smtClean="0">
              <a:latin typeface="Times New Roman" pitchFamily="18" charset="0"/>
              <a:cs typeface="Times New Roman" pitchFamily="18" charset="0"/>
            </a:endParaRPr>
          </a:p>
          <a:p>
            <a:pPr marL="624078" indent="-514350">
              <a:buNone/>
            </a:pPr>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0" y="0"/>
            <a:ext cx="12192000" cy="816864"/>
          </a:xfrm>
        </p:spPr>
        <p:txBody>
          <a:bodyPr/>
          <a:lstStyle/>
          <a:p>
            <a:r>
              <a:rPr lang="en-US" dirty="0" err="1" smtClean="0">
                <a:latin typeface="Times New Roman" pitchFamily="18" charset="0"/>
                <a:cs typeface="Times New Roman" pitchFamily="18" charset="0"/>
              </a:rPr>
              <a:t>B.Ed</a:t>
            </a:r>
            <a:r>
              <a:rPr lang="en-US" dirty="0" smtClean="0">
                <a:latin typeface="Times New Roman" pitchFamily="18" charset="0"/>
                <a:cs typeface="Times New Roman" pitchFamily="18" charset="0"/>
              </a:rPr>
              <a:t> 2</a:t>
            </a:r>
            <a:r>
              <a:rPr lang="en-US" baseline="30000" dirty="0" smtClean="0">
                <a:latin typeface="Times New Roman" pitchFamily="18" charset="0"/>
                <a:cs typeface="Times New Roman" pitchFamily="18" charset="0"/>
              </a:rPr>
              <a:t>nd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Sem</a:t>
            </a:r>
            <a:r>
              <a:rPr lang="en-US" dirty="0" smtClean="0">
                <a:latin typeface="Times New Roman" pitchFamily="18" charset="0"/>
                <a:cs typeface="Times New Roman" pitchFamily="18" charset="0"/>
              </a:rPr>
              <a:t>, Paper-C8a, Unit-3, M.M </a:t>
            </a:r>
            <a:r>
              <a:rPr lang="en-US" dirty="0" err="1" smtClean="0">
                <a:latin typeface="Times New Roman" pitchFamily="18" charset="0"/>
                <a:cs typeface="Times New Roman" pitchFamily="18" charset="0"/>
              </a:rPr>
              <a:t>mam</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94944"/>
            <a:ext cx="12192000" cy="6163055"/>
          </a:xfrm>
        </p:spPr>
        <p:txBody>
          <a:bodyPr>
            <a:normAutofit lnSpcReduction="10000"/>
          </a:bodyPr>
          <a:lstStyle/>
          <a:p>
            <a:pPr algn="just"/>
            <a:r>
              <a:rPr lang="en-US" dirty="0" smtClean="0">
                <a:latin typeface="Times New Roman" pitchFamily="18" charset="0"/>
                <a:cs typeface="Times New Roman" pitchFamily="18" charset="0"/>
              </a:rPr>
              <a:t>A Social institution is a set of rules &amp; regulations which are part of an organization which fulfills an important institution in a society. </a:t>
            </a:r>
          </a:p>
          <a:p>
            <a:pPr algn="just"/>
            <a:r>
              <a:rPr lang="en-US" sz="2000" dirty="0" smtClean="0">
                <a:latin typeface="Times New Roman" pitchFamily="18" charset="0"/>
                <a:cs typeface="Times New Roman" pitchFamily="18" charset="0"/>
              </a:rPr>
              <a:t>The family has been defined as a social group, related by ancestry has been defined as a Social group, related by ancestry marriage or adoption who live together &amp; form an economic unit &amp; co-operatively rear their young. There are two basic types of family. They are the extended family is made up of more than two generations, like grandparents, their children &amp; their grandchildren and their nuclear family is made up of husband &amp; wife &amp; their dependent children. A family has some functions. They are-</a:t>
            </a:r>
          </a:p>
          <a:p>
            <a:pPr algn="just"/>
            <a:r>
              <a:rPr lang="en-US" sz="2000" b="1" dirty="0" smtClean="0">
                <a:latin typeface="Times New Roman" pitchFamily="18" charset="0"/>
                <a:cs typeface="Times New Roman" pitchFamily="18" charset="0"/>
              </a:rPr>
              <a:t>1) Socialization:</a:t>
            </a:r>
          </a:p>
          <a:p>
            <a:pPr algn="just">
              <a:buNone/>
            </a:pPr>
            <a:r>
              <a:rPr lang="en-US" sz="2000" dirty="0" smtClean="0">
                <a:latin typeface="Times New Roman" pitchFamily="18" charset="0"/>
                <a:cs typeface="Times New Roman" pitchFamily="18" charset="0"/>
              </a:rPr>
              <a:t>The family gives their children some social experience of learning the ways of their respective culture. This process known as “Socialization.”</a:t>
            </a:r>
          </a:p>
          <a:p>
            <a:pPr algn="just">
              <a:buNone/>
            </a:pPr>
            <a:r>
              <a:rPr lang="en-US" sz="2000" b="1" dirty="0" smtClean="0">
                <a:latin typeface="Times New Roman" pitchFamily="18" charset="0"/>
                <a:cs typeface="Times New Roman" pitchFamily="18" charset="0"/>
              </a:rPr>
              <a:t>2) Reproductive &amp; Sexual functions:</a:t>
            </a:r>
            <a:r>
              <a:rPr lang="en-US" sz="2000" dirty="0" smtClean="0">
                <a:latin typeface="Times New Roman" pitchFamily="18" charset="0"/>
                <a:cs typeface="Times New Roman" pitchFamily="18" charset="0"/>
              </a:rPr>
              <a:t> This function is very much important for this point.</a:t>
            </a:r>
          </a:p>
          <a:p>
            <a:pPr algn="just">
              <a:buNone/>
            </a:pPr>
            <a:r>
              <a:rPr lang="en-US" sz="2000" b="1" dirty="0" smtClean="0">
                <a:latin typeface="Times New Roman" pitchFamily="18" charset="0"/>
                <a:cs typeface="Times New Roman" pitchFamily="18" charset="0"/>
              </a:rPr>
              <a:t>3) Economic function: </a:t>
            </a:r>
            <a:r>
              <a:rPr lang="en-US" sz="2000" dirty="0" smtClean="0">
                <a:latin typeface="Times New Roman" pitchFamily="18" charset="0"/>
                <a:cs typeface="Times New Roman" pitchFamily="18" charset="0"/>
              </a:rPr>
              <a:t>Where husband &amp; wife share their resources &amp; take up financial burdens together.</a:t>
            </a:r>
          </a:p>
          <a:p>
            <a:pPr algn="just">
              <a:buNone/>
            </a:pPr>
            <a:r>
              <a:rPr lang="en-US" sz="2000" dirty="0" smtClean="0">
                <a:latin typeface="Times New Roman" pitchFamily="18" charset="0"/>
                <a:cs typeface="Times New Roman" pitchFamily="18" charset="0"/>
              </a:rPr>
              <a:t>4) A Person acquired a sense of Identity &amp; Social status</a:t>
            </a:r>
          </a:p>
          <a:p>
            <a:pPr algn="just">
              <a:buNone/>
            </a:pPr>
            <a:r>
              <a:rPr lang="en-US" sz="2000" dirty="0" smtClean="0">
                <a:latin typeface="Times New Roman" pitchFamily="18" charset="0"/>
                <a:cs typeface="Times New Roman" pitchFamily="18" charset="0"/>
              </a:rPr>
              <a:t>5) Emotional Security is one of the fundamental functions that a modern family performs.</a:t>
            </a:r>
          </a:p>
          <a:p>
            <a:pPr algn="just">
              <a:buNone/>
            </a:pPr>
            <a:r>
              <a:rPr lang="en-US" sz="2000" b="1" dirty="0" smtClean="0">
                <a:latin typeface="Times New Roman" pitchFamily="18" charset="0"/>
                <a:cs typeface="Times New Roman" pitchFamily="18" charset="0"/>
              </a:rPr>
              <a:t>Parenting Styles:</a:t>
            </a:r>
          </a:p>
          <a:p>
            <a:pPr algn="just">
              <a:buNone/>
            </a:pPr>
            <a:r>
              <a:rPr lang="en-US" sz="2000" dirty="0" smtClean="0">
                <a:latin typeface="Times New Roman" pitchFamily="18" charset="0"/>
                <a:cs typeface="Times New Roman" pitchFamily="18" charset="0"/>
              </a:rPr>
              <a:t>Family is the first important &amp; typical Social group into which a child is </a:t>
            </a:r>
            <a:r>
              <a:rPr lang="en-US" sz="2000" dirty="0" err="1" smtClean="0">
                <a:latin typeface="Times New Roman" pitchFamily="18" charset="0"/>
                <a:cs typeface="Times New Roman" pitchFamily="18" charset="0"/>
              </a:rPr>
              <a:t>socialised</a:t>
            </a:r>
            <a:r>
              <a:rPr lang="en-US" sz="2000" dirty="0" smtClean="0">
                <a:latin typeface="Times New Roman" pitchFamily="18" charset="0"/>
                <a:cs typeface="Times New Roman" pitchFamily="18" charset="0"/>
              </a:rPr>
              <a:t>.</a:t>
            </a:r>
          </a:p>
          <a:p>
            <a:pPr algn="just">
              <a:buNone/>
            </a:pPr>
            <a:r>
              <a:rPr lang="en-US" sz="2000" dirty="0" smtClean="0">
                <a:latin typeface="Times New Roman" pitchFamily="18" charset="0"/>
                <a:cs typeface="Times New Roman" pitchFamily="18" charset="0"/>
              </a:rPr>
              <a:t>Types of Parenting Style:</a:t>
            </a:r>
          </a:p>
          <a:p>
            <a:pPr marL="566928" indent="-457200" algn="just">
              <a:buAutoNum type="arabicPeriod"/>
            </a:pPr>
            <a:r>
              <a:rPr lang="en-US" sz="2000" dirty="0" smtClean="0">
                <a:latin typeface="Times New Roman" pitchFamily="18" charset="0"/>
                <a:cs typeface="Times New Roman" pitchFamily="18" charset="0"/>
              </a:rPr>
              <a:t>Authoritarian Style</a:t>
            </a:r>
          </a:p>
          <a:p>
            <a:pPr marL="566928" indent="-457200" algn="just">
              <a:buAutoNum type="arabicPeriod"/>
            </a:pPr>
            <a:r>
              <a:rPr lang="en-US" sz="2000" dirty="0" smtClean="0">
                <a:latin typeface="Times New Roman" pitchFamily="18" charset="0"/>
                <a:cs typeface="Times New Roman" pitchFamily="18" charset="0"/>
              </a:rPr>
              <a:t>Permissive style</a:t>
            </a:r>
          </a:p>
          <a:p>
            <a:pPr marL="566928" indent="-457200" algn="just">
              <a:buAutoNum type="arabicPeriod"/>
            </a:pPr>
            <a:endParaRPr lang="en-US" sz="2000" dirty="0">
              <a:latin typeface="Times New Roman" pitchFamily="18" charset="0"/>
              <a:cs typeface="Times New Roman" pitchFamily="18" charset="0"/>
            </a:endParaRPr>
          </a:p>
        </p:txBody>
      </p:sp>
      <p:sp>
        <p:nvSpPr>
          <p:cNvPr id="3" name="Title 2"/>
          <p:cNvSpPr>
            <a:spLocks noGrp="1"/>
          </p:cNvSpPr>
          <p:nvPr>
            <p:ph type="title"/>
          </p:nvPr>
        </p:nvSpPr>
        <p:spPr>
          <a:xfrm>
            <a:off x="0" y="0"/>
            <a:ext cx="12192000" cy="877824"/>
          </a:xfrm>
        </p:spPr>
        <p:txBody>
          <a:bodyPr/>
          <a:lstStyle/>
          <a:p>
            <a:r>
              <a:rPr lang="en-US" dirty="0" smtClean="0">
                <a:latin typeface="Times New Roman" pitchFamily="18" charset="0"/>
                <a:cs typeface="Times New Roman" pitchFamily="18" charset="0"/>
              </a:rPr>
              <a:t>A) At home: Family as a Social Institution:</a:t>
            </a:r>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792480"/>
            <a:ext cx="12192000" cy="6065519"/>
          </a:xfrm>
        </p:spPr>
        <p:txBody>
          <a:bodyPr/>
          <a:lstStyle/>
          <a:p>
            <a:pPr algn="just"/>
            <a:r>
              <a:rPr lang="en-US" dirty="0" smtClean="0">
                <a:latin typeface="Times New Roman" pitchFamily="18" charset="0"/>
                <a:cs typeface="Times New Roman" pitchFamily="18" charset="0"/>
              </a:rPr>
              <a:t>3. Authoritative Style</a:t>
            </a:r>
          </a:p>
          <a:p>
            <a:pPr algn="just"/>
            <a:r>
              <a:rPr lang="en-US" dirty="0" smtClean="0">
                <a:latin typeface="Times New Roman" pitchFamily="18" charset="0"/>
                <a:cs typeface="Times New Roman" pitchFamily="18" charset="0"/>
              </a:rPr>
              <a:t>4. Neglectful Style</a:t>
            </a:r>
          </a:p>
          <a:p>
            <a:pPr algn="just">
              <a:buNone/>
            </a:pPr>
            <a:r>
              <a:rPr lang="en-US"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smtClean="0">
                <a:latin typeface="Times New Roman" pitchFamily="18" charset="0"/>
                <a:cs typeface="Times New Roman" pitchFamily="18" charset="0"/>
              </a:rPr>
              <a:t>	  </a:t>
            </a:r>
            <a:r>
              <a:rPr lang="en-US" u="sng" smtClean="0">
                <a:latin typeface="Times New Roman" pitchFamily="18" charset="0"/>
                <a:cs typeface="Times New Roman" pitchFamily="18" charset="0"/>
              </a:rPr>
              <a:t>A.S</a:t>
            </a:r>
            <a:endParaRPr lang="en-US" u="sng" dirty="0" smtClean="0">
              <a:latin typeface="Times New Roman" pitchFamily="18" charset="0"/>
              <a:cs typeface="Times New Roman" pitchFamily="18" charset="0"/>
            </a:endParaRPr>
          </a:p>
          <a:p>
            <a:pPr lvl="8" algn="just"/>
            <a:r>
              <a:rPr lang="en-US"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Parents are Strict</a:t>
            </a:r>
          </a:p>
          <a:p>
            <a:pPr algn="just"/>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rPr>
              <a:t>P.S</a:t>
            </a:r>
          </a:p>
          <a:p>
            <a:pPr algn="just">
              <a:buNone/>
            </a:pPr>
            <a:r>
              <a:rPr lang="en-US" dirty="0" smtClean="0">
                <a:latin typeface="Times New Roman" pitchFamily="18" charset="0"/>
                <a:cs typeface="Times New Roman" pitchFamily="18" charset="0"/>
              </a:rPr>
              <a:t>							Parents have few rules</a:t>
            </a:r>
          </a:p>
          <a:p>
            <a:pPr algn="just">
              <a:buNone/>
            </a:pPr>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rPr>
              <a:t>A.S</a:t>
            </a:r>
          </a:p>
          <a:p>
            <a:pPr algn="just">
              <a:buNone/>
            </a:pPr>
            <a:r>
              <a:rPr lang="en-US" dirty="0" smtClean="0">
                <a:latin typeface="Times New Roman" pitchFamily="18" charset="0"/>
                <a:cs typeface="Times New Roman" pitchFamily="18" charset="0"/>
              </a:rPr>
              <a:t>							Consistent in applying Punishment</a:t>
            </a:r>
          </a:p>
          <a:p>
            <a:pPr algn="just">
              <a:buNone/>
            </a:pP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rPr>
              <a:t>N.S</a:t>
            </a:r>
          </a:p>
          <a:p>
            <a:pPr algn="just">
              <a:buNone/>
            </a:pPr>
            <a:r>
              <a:rPr lang="en-US"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Parents keep themselves away from children’s</a:t>
            </a:r>
          </a:p>
          <a:p>
            <a:pPr algn="just">
              <a:buNone/>
            </a:pPr>
            <a:r>
              <a:rPr lang="en-US" sz="2400" dirty="0" smtClean="0">
                <a:latin typeface="Times New Roman" pitchFamily="18" charset="0"/>
                <a:cs typeface="Times New Roman" pitchFamily="18" charset="0"/>
              </a:rPr>
              <a:t>								 lives showing complete failure</a:t>
            </a:r>
          </a:p>
          <a:p>
            <a:pPr algn="just">
              <a:buNone/>
            </a:pP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p:txBody>
      </p:sp>
      <p:sp>
        <p:nvSpPr>
          <p:cNvPr id="3" name="Title 2"/>
          <p:cNvSpPr>
            <a:spLocks noGrp="1"/>
          </p:cNvSpPr>
          <p:nvPr>
            <p:ph type="title"/>
          </p:nvPr>
        </p:nvSpPr>
        <p:spPr>
          <a:xfrm>
            <a:off x="0" y="0"/>
            <a:ext cx="12192000" cy="877824"/>
          </a:xfrm>
        </p:spPr>
        <p:txBody>
          <a:bodyPr/>
          <a:lstStyle/>
          <a:p>
            <a:r>
              <a:rPr lang="en-US" dirty="0" smtClean="0">
                <a:latin typeface="Times New Roman" pitchFamily="18" charset="0"/>
                <a:cs typeface="Times New Roman" pitchFamily="18" charset="0"/>
              </a:rPr>
              <a:t>CONT….</a:t>
            </a:r>
            <a:endParaRPr lang="en-US" dirty="0">
              <a:latin typeface="Times New Roman" pitchFamily="18" charset="0"/>
              <a:cs typeface="Times New Roman" pitchFamily="18" charset="0"/>
            </a:endParaRPr>
          </a:p>
        </p:txBody>
      </p:sp>
      <p:sp>
        <p:nvSpPr>
          <p:cNvPr id="9" name="Rectangle 8"/>
          <p:cNvSpPr/>
          <p:nvPr/>
        </p:nvSpPr>
        <p:spPr>
          <a:xfrm>
            <a:off x="1402080" y="3169920"/>
            <a:ext cx="1853184" cy="1121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latin typeface="Times New Roman" pitchFamily="18" charset="0"/>
                <a:cs typeface="Times New Roman" pitchFamily="18" charset="0"/>
              </a:rPr>
              <a:t>P.S</a:t>
            </a:r>
            <a:endParaRPr lang="en-US" sz="4800" dirty="0">
              <a:latin typeface="Times New Roman" pitchFamily="18" charset="0"/>
              <a:cs typeface="Times New Roman" pitchFamily="18" charset="0"/>
            </a:endParaRPr>
          </a:p>
        </p:txBody>
      </p:sp>
      <p:cxnSp>
        <p:nvCxnSpPr>
          <p:cNvPr id="11" name="Straight Connector 10"/>
          <p:cNvCxnSpPr/>
          <p:nvPr/>
        </p:nvCxnSpPr>
        <p:spPr>
          <a:xfrm flipV="1">
            <a:off x="3230880" y="2560320"/>
            <a:ext cx="1536192" cy="6461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9" idx="3"/>
          </p:cNvCxnSpPr>
          <p:nvPr/>
        </p:nvCxnSpPr>
        <p:spPr>
          <a:xfrm>
            <a:off x="3255264" y="3730752"/>
            <a:ext cx="2255520" cy="1219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182112" y="3986784"/>
            <a:ext cx="2316480" cy="7437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279648" y="4315968"/>
            <a:ext cx="2133600" cy="16946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4307413-3795-40D3-97FA-7DDFA6459D8F}"/>
              </a:ext>
            </a:extLst>
          </p:cNvPr>
          <p:cNvSpPr>
            <a:spLocks noGrp="1"/>
          </p:cNvSpPr>
          <p:nvPr>
            <p:ph idx="1"/>
          </p:nvPr>
        </p:nvSpPr>
        <p:spPr>
          <a:xfrm>
            <a:off x="1524001" y="2188216"/>
            <a:ext cx="9351819" cy="1269507"/>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marL="45720" indent="0" algn="ctr">
              <a:buNone/>
            </a:pPr>
            <a:r>
              <a:rPr lang="en-US" sz="8800" b="1" i="1" dirty="0">
                <a:latin typeface="Times New Roman" panose="02020603050405020304" pitchFamily="18" charset="0"/>
                <a:cs typeface="Times New Roman" panose="02020603050405020304" pitchFamily="18" charset="0"/>
              </a:rPr>
              <a:t>THANK YOU</a:t>
            </a:r>
            <a:endParaRPr lang="en-IN" sz="8800" b="1" i="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6003067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865632"/>
            <a:ext cx="12192000" cy="5992367"/>
          </a:xfrm>
        </p:spPr>
        <p:txBody>
          <a:bodyPr>
            <a:normAutofit/>
          </a:bodyPr>
          <a:lstStyle/>
          <a:p>
            <a:pPr algn="just"/>
            <a:r>
              <a:rPr lang="en-US" sz="4400" u="sng" dirty="0" smtClean="0">
                <a:latin typeface="Times New Roman" pitchFamily="18" charset="0"/>
                <a:cs typeface="Times New Roman" pitchFamily="18" charset="0"/>
              </a:rPr>
              <a:t>C8a: Knowledge and Curriculum</a:t>
            </a:r>
            <a:endParaRPr lang="en-IN" sz="4400" dirty="0" smtClean="0">
              <a:latin typeface="Times New Roman" pitchFamily="18" charset="0"/>
              <a:cs typeface="Times New Roman" pitchFamily="18" charset="0"/>
            </a:endParaRPr>
          </a:p>
          <a:p>
            <a:pPr algn="just"/>
            <a:r>
              <a:rPr lang="en-US" sz="4400" u="sng" dirty="0" smtClean="0">
                <a:latin typeface="Times New Roman" pitchFamily="18" charset="0"/>
                <a:cs typeface="Times New Roman" pitchFamily="18" charset="0"/>
              </a:rPr>
              <a:t>Unit-4</a:t>
            </a:r>
            <a:endParaRPr lang="en-IN" sz="4400" dirty="0" smtClean="0">
              <a:latin typeface="Times New Roman" pitchFamily="18" charset="0"/>
              <a:cs typeface="Times New Roman" pitchFamily="18" charset="0"/>
            </a:endParaRPr>
          </a:p>
          <a:p>
            <a:pPr lvl="0" algn="just"/>
            <a:r>
              <a:rPr lang="en-US" sz="4400" dirty="0" smtClean="0">
                <a:latin typeface="Times New Roman" pitchFamily="18" charset="0"/>
                <a:cs typeface="Times New Roman" pitchFamily="18" charset="0"/>
              </a:rPr>
              <a:t>Concept of Curriculum</a:t>
            </a:r>
            <a:endParaRPr lang="en-IN" sz="4400" dirty="0" smtClean="0">
              <a:latin typeface="Times New Roman" pitchFamily="18" charset="0"/>
              <a:cs typeface="Times New Roman" pitchFamily="18" charset="0"/>
            </a:endParaRPr>
          </a:p>
          <a:p>
            <a:pPr lvl="0" algn="just"/>
            <a:r>
              <a:rPr lang="en-US" sz="4400" dirty="0" smtClean="0">
                <a:latin typeface="Times New Roman" pitchFamily="18" charset="0"/>
                <a:cs typeface="Times New Roman" pitchFamily="18" charset="0"/>
              </a:rPr>
              <a:t>Types of Curriculum</a:t>
            </a:r>
            <a:endParaRPr lang="en-IN" sz="4400" dirty="0" smtClean="0">
              <a:latin typeface="Times New Roman" pitchFamily="18" charset="0"/>
              <a:cs typeface="Times New Roman" pitchFamily="18" charset="0"/>
            </a:endParaRPr>
          </a:p>
          <a:p>
            <a:pPr lvl="0" algn="just"/>
            <a:r>
              <a:rPr lang="en-US" sz="4400" dirty="0" smtClean="0">
                <a:latin typeface="Times New Roman" pitchFamily="18" charset="0"/>
                <a:cs typeface="Times New Roman" pitchFamily="18" charset="0"/>
              </a:rPr>
              <a:t>Principles of Curriculum Development</a:t>
            </a:r>
            <a:endParaRPr lang="en-IN" sz="4400" dirty="0" smtClean="0">
              <a:latin typeface="Times New Roman" pitchFamily="18" charset="0"/>
              <a:cs typeface="Times New Roman" pitchFamily="18" charset="0"/>
            </a:endParaRPr>
          </a:p>
          <a:p>
            <a:pPr lvl="0" algn="just"/>
            <a:r>
              <a:rPr lang="en-US" sz="4400" dirty="0" smtClean="0">
                <a:latin typeface="Times New Roman" pitchFamily="18" charset="0"/>
                <a:cs typeface="Times New Roman" pitchFamily="18" charset="0"/>
              </a:rPr>
              <a:t>Stages of specific Curriculum</a:t>
            </a:r>
            <a:endParaRPr lang="en-IN" sz="4400" dirty="0" smtClean="0">
              <a:latin typeface="Times New Roman" pitchFamily="18" charset="0"/>
              <a:cs typeface="Times New Roman" pitchFamily="18" charset="0"/>
            </a:endParaRPr>
          </a:p>
          <a:p>
            <a:pPr lvl="0" algn="just"/>
            <a:r>
              <a:rPr lang="en-US" sz="4400" dirty="0" smtClean="0">
                <a:latin typeface="Times New Roman" pitchFamily="18" charset="0"/>
                <a:cs typeface="Times New Roman" pitchFamily="18" charset="0"/>
              </a:rPr>
              <a:t>Curriculum reforms in India-National Curriculum frame work</a:t>
            </a:r>
            <a:endParaRPr lang="en-IN" sz="4400" dirty="0">
              <a:latin typeface="Times New Roman" pitchFamily="18" charset="0"/>
              <a:cs typeface="Times New Roman" pitchFamily="18" charset="0"/>
            </a:endParaRPr>
          </a:p>
        </p:txBody>
      </p:sp>
      <p:sp>
        <p:nvSpPr>
          <p:cNvPr id="3" name="Title 2"/>
          <p:cNvSpPr>
            <a:spLocks noGrp="1"/>
          </p:cNvSpPr>
          <p:nvPr>
            <p:ph type="title"/>
          </p:nvPr>
        </p:nvSpPr>
        <p:spPr>
          <a:xfrm>
            <a:off x="0" y="0"/>
            <a:ext cx="12192000" cy="902208"/>
          </a:xfrm>
        </p:spPr>
        <p:txBody>
          <a:bodyPr>
            <a:normAutofit/>
          </a:bodyPr>
          <a:lstStyle/>
          <a:p>
            <a:r>
              <a:rPr lang="en-IN" dirty="0" smtClean="0">
                <a:latin typeface="Times New Roman" pitchFamily="18" charset="0"/>
                <a:cs typeface="Times New Roman" pitchFamily="18" charset="0"/>
              </a:rPr>
              <a:t>UNIT-4</a:t>
            </a:r>
            <a:endParaRPr lang="en-IN"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865632"/>
            <a:ext cx="12192000" cy="5992367"/>
          </a:xfrm>
        </p:spPr>
        <p:txBody>
          <a:bodyPr>
            <a:normAutofit fontScale="92500" lnSpcReduction="20000"/>
          </a:bodyPr>
          <a:lstStyle/>
          <a:p>
            <a:pPr algn="just"/>
            <a:r>
              <a:rPr lang="en-US" sz="4400" b="1" u="sng" dirty="0" smtClean="0">
                <a:latin typeface="Times New Roman" pitchFamily="18" charset="0"/>
                <a:cs typeface="Times New Roman" pitchFamily="18" charset="0"/>
              </a:rPr>
              <a:t>1.Concept of Curriculum:</a:t>
            </a:r>
            <a:endParaRPr lang="en-IN" sz="4400" dirty="0" smtClean="0">
              <a:latin typeface="Times New Roman" pitchFamily="18" charset="0"/>
              <a:cs typeface="Times New Roman" pitchFamily="18" charset="0"/>
            </a:endParaRPr>
          </a:p>
          <a:p>
            <a:pPr algn="just">
              <a:buNone/>
            </a:pPr>
            <a:r>
              <a:rPr lang="en-US" sz="4400" dirty="0" smtClean="0">
                <a:latin typeface="Times New Roman" pitchFamily="18" charset="0"/>
                <a:cs typeface="Times New Roman" pitchFamily="18" charset="0"/>
              </a:rPr>
              <a:t>The literal meaning of curriculum is derived from a Latin word ‘</a:t>
            </a:r>
            <a:r>
              <a:rPr lang="en-US" sz="4400" dirty="0" err="1" smtClean="0">
                <a:latin typeface="Times New Roman" pitchFamily="18" charset="0"/>
                <a:cs typeface="Times New Roman" pitchFamily="18" charset="0"/>
              </a:rPr>
              <a:t>currere</a:t>
            </a:r>
            <a:r>
              <a:rPr lang="en-US" sz="4400" dirty="0" smtClean="0">
                <a:latin typeface="Times New Roman" pitchFamily="18" charset="0"/>
                <a:cs typeface="Times New Roman" pitchFamily="18" charset="0"/>
              </a:rPr>
              <a:t>’ the source of this was another Latin word ‘</a:t>
            </a:r>
            <a:r>
              <a:rPr lang="en-US" sz="4400" dirty="0" err="1" smtClean="0">
                <a:latin typeface="Times New Roman" pitchFamily="18" charset="0"/>
                <a:cs typeface="Times New Roman" pitchFamily="18" charset="0"/>
              </a:rPr>
              <a:t>Currer</a:t>
            </a:r>
            <a:r>
              <a:rPr lang="en-US" sz="4400" dirty="0" smtClean="0">
                <a:latin typeface="Times New Roman" pitchFamily="18" charset="0"/>
                <a:cs typeface="Times New Roman" pitchFamily="18" charset="0"/>
              </a:rPr>
              <a:t>’  that means a chariot race runway or path </a:t>
            </a:r>
            <a:r>
              <a:rPr lang="en-US" sz="4400" dirty="0" err="1" smtClean="0">
                <a:latin typeface="Times New Roman" pitchFamily="18" charset="0"/>
                <a:cs typeface="Times New Roman" pitchFamily="18" charset="0"/>
              </a:rPr>
              <a:t>I,e</a:t>
            </a:r>
            <a:r>
              <a:rPr lang="en-US" sz="4400" dirty="0" smtClean="0">
                <a:latin typeface="Times New Roman" pitchFamily="18" charset="0"/>
                <a:cs typeface="Times New Roman" pitchFamily="18" charset="0"/>
              </a:rPr>
              <a:t> laid to reach the goal. From that </a:t>
            </a:r>
            <a:r>
              <a:rPr lang="en-US" sz="4400" dirty="0" err="1" smtClean="0">
                <a:latin typeface="Times New Roman" pitchFamily="18" charset="0"/>
                <a:cs typeface="Times New Roman" pitchFamily="18" charset="0"/>
              </a:rPr>
              <a:t>sence</a:t>
            </a:r>
            <a:r>
              <a:rPr lang="en-US" sz="4400" dirty="0" smtClean="0">
                <a:latin typeface="Times New Roman" pitchFamily="18" charset="0"/>
                <a:cs typeface="Times New Roman" pitchFamily="18" charset="0"/>
              </a:rPr>
              <a:t> of </a:t>
            </a:r>
            <a:r>
              <a:rPr lang="en-US" sz="4400" dirty="0" err="1" smtClean="0">
                <a:latin typeface="Times New Roman" pitchFamily="18" charset="0"/>
                <a:cs typeface="Times New Roman" pitchFamily="18" charset="0"/>
              </a:rPr>
              <a:t>of</a:t>
            </a:r>
            <a:r>
              <a:rPr lang="en-US" sz="4400" dirty="0" smtClean="0">
                <a:latin typeface="Times New Roman" pitchFamily="18" charset="0"/>
                <a:cs typeface="Times New Roman" pitchFamily="18" charset="0"/>
              </a:rPr>
              <a:t> meaning the primary meaning of curriculum is race course or runway or pre planned way of an educational system. In education curriculum is used in two concepts-</a:t>
            </a:r>
            <a:endParaRPr lang="en-IN" sz="4400" dirty="0" smtClean="0">
              <a:latin typeface="Times New Roman" pitchFamily="18" charset="0"/>
              <a:cs typeface="Times New Roman" pitchFamily="18" charset="0"/>
            </a:endParaRPr>
          </a:p>
          <a:p>
            <a:pPr lvl="0" algn="just"/>
            <a:r>
              <a:rPr lang="en-US" sz="4400" dirty="0" smtClean="0">
                <a:latin typeface="Times New Roman" pitchFamily="18" charset="0"/>
                <a:cs typeface="Times New Roman" pitchFamily="18" charset="0"/>
              </a:rPr>
              <a:t>1.Traditional Concept</a:t>
            </a:r>
            <a:endParaRPr lang="en-IN" sz="4400" dirty="0" smtClean="0">
              <a:latin typeface="Times New Roman" pitchFamily="18" charset="0"/>
              <a:cs typeface="Times New Roman" pitchFamily="18" charset="0"/>
            </a:endParaRPr>
          </a:p>
          <a:p>
            <a:pPr lvl="0" algn="just"/>
            <a:r>
              <a:rPr lang="en-US" sz="4400" dirty="0" smtClean="0">
                <a:latin typeface="Times New Roman" pitchFamily="18" charset="0"/>
                <a:cs typeface="Times New Roman" pitchFamily="18" charset="0"/>
              </a:rPr>
              <a:t>2. Modern concept</a:t>
            </a:r>
            <a:endParaRPr lang="en-IN" sz="4400" dirty="0" smtClean="0">
              <a:latin typeface="Times New Roman" pitchFamily="18" charset="0"/>
              <a:cs typeface="Times New Roman" pitchFamily="18" charset="0"/>
            </a:endParaRPr>
          </a:p>
          <a:p>
            <a:pPr algn="just">
              <a:buNone/>
            </a:pPr>
            <a:endParaRPr lang="en-IN" sz="4400" dirty="0" smtClean="0">
              <a:latin typeface="Times New Roman" pitchFamily="18" charset="0"/>
              <a:cs typeface="Times New Roman" pitchFamily="18" charset="0"/>
            </a:endParaRPr>
          </a:p>
        </p:txBody>
      </p:sp>
      <p:sp>
        <p:nvSpPr>
          <p:cNvPr id="3" name="Title 2"/>
          <p:cNvSpPr>
            <a:spLocks noGrp="1"/>
          </p:cNvSpPr>
          <p:nvPr>
            <p:ph type="title"/>
          </p:nvPr>
        </p:nvSpPr>
        <p:spPr>
          <a:xfrm>
            <a:off x="0" y="0"/>
            <a:ext cx="12192000" cy="902208"/>
          </a:xfrm>
        </p:spPr>
        <p:txBody>
          <a:bodyPr>
            <a:noAutofit/>
          </a:bodyPr>
          <a:lstStyle/>
          <a:p>
            <a:r>
              <a:rPr lang="en-IN" sz="5400" dirty="0" smtClean="0">
                <a:latin typeface="Times New Roman" pitchFamily="18" charset="0"/>
                <a:cs typeface="Times New Roman" pitchFamily="18" charset="0"/>
              </a:rPr>
              <a:t>1.0 CONCEPT OF CURRICULUM:</a:t>
            </a:r>
            <a:endParaRPr lang="en-IN" sz="5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865632"/>
            <a:ext cx="12192000" cy="5992367"/>
          </a:xfrm>
        </p:spPr>
        <p:txBody>
          <a:bodyPr>
            <a:normAutofit fontScale="77500" lnSpcReduction="20000"/>
          </a:bodyPr>
          <a:lstStyle/>
          <a:p>
            <a:pPr algn="just"/>
            <a:r>
              <a:rPr lang="en-US" sz="4400" b="1" u="sng" dirty="0" smtClean="0">
                <a:latin typeface="Times New Roman" pitchFamily="18" charset="0"/>
                <a:cs typeface="Times New Roman" pitchFamily="18" charset="0"/>
              </a:rPr>
              <a:t>2. Types of Curriculum</a:t>
            </a:r>
            <a:r>
              <a:rPr lang="en-IN" sz="4400" b="1" u="sng" dirty="0" smtClean="0">
                <a:latin typeface="Times New Roman" pitchFamily="18" charset="0"/>
                <a:cs typeface="Times New Roman" pitchFamily="18" charset="0"/>
              </a:rPr>
              <a:t>:</a:t>
            </a:r>
            <a:endParaRPr lang="en-IN" sz="4400" dirty="0" smtClean="0">
              <a:latin typeface="Times New Roman" pitchFamily="18" charset="0"/>
              <a:cs typeface="Times New Roman" pitchFamily="18" charset="0"/>
            </a:endParaRPr>
          </a:p>
          <a:p>
            <a:pPr algn="just"/>
            <a:r>
              <a:rPr lang="en-US" sz="4400" dirty="0" smtClean="0">
                <a:latin typeface="Times New Roman" pitchFamily="18" charset="0"/>
                <a:cs typeface="Times New Roman" pitchFamily="18" charset="0"/>
              </a:rPr>
              <a:t>From applications point of view in education curriculum mainly classified in two ways-</a:t>
            </a:r>
            <a:endParaRPr lang="en-IN" sz="4400" dirty="0" smtClean="0">
              <a:latin typeface="Times New Roman" pitchFamily="18" charset="0"/>
              <a:cs typeface="Times New Roman" pitchFamily="18" charset="0"/>
            </a:endParaRPr>
          </a:p>
          <a:p>
            <a:pPr algn="just"/>
            <a:r>
              <a:rPr lang="en-US" sz="4400" dirty="0" smtClean="0">
                <a:latin typeface="Times New Roman" pitchFamily="18" charset="0"/>
                <a:cs typeface="Times New Roman" pitchFamily="18" charset="0"/>
              </a:rPr>
              <a:t>2.1 Hidden Curriculum</a:t>
            </a:r>
            <a:endParaRPr lang="en-IN" sz="4400" dirty="0" smtClean="0">
              <a:latin typeface="Times New Roman" pitchFamily="18" charset="0"/>
              <a:cs typeface="Times New Roman" pitchFamily="18" charset="0"/>
            </a:endParaRPr>
          </a:p>
          <a:p>
            <a:pPr algn="just"/>
            <a:r>
              <a:rPr lang="en-US" sz="4400" dirty="0" smtClean="0">
                <a:latin typeface="Times New Roman" pitchFamily="18" charset="0"/>
                <a:cs typeface="Times New Roman" pitchFamily="18" charset="0"/>
              </a:rPr>
              <a:t>2.2 Written Curriculum</a:t>
            </a:r>
            <a:endParaRPr lang="en-IN" sz="4400" dirty="0" smtClean="0">
              <a:latin typeface="Times New Roman" pitchFamily="18" charset="0"/>
              <a:cs typeface="Times New Roman" pitchFamily="18" charset="0"/>
            </a:endParaRPr>
          </a:p>
          <a:p>
            <a:pPr algn="just"/>
            <a:r>
              <a:rPr lang="en-US" sz="4400" dirty="0" smtClean="0">
                <a:latin typeface="Times New Roman" pitchFamily="18" charset="0"/>
                <a:cs typeface="Times New Roman" pitchFamily="18" charset="0"/>
              </a:rPr>
              <a:t>Some important classifications of written curriculum those are used in different educational institution are-</a:t>
            </a:r>
            <a:endParaRPr lang="en-IN" sz="4400" dirty="0" smtClean="0">
              <a:latin typeface="Times New Roman" pitchFamily="18" charset="0"/>
              <a:cs typeface="Times New Roman" pitchFamily="18" charset="0"/>
            </a:endParaRPr>
          </a:p>
          <a:p>
            <a:pPr algn="just"/>
            <a:r>
              <a:rPr lang="en-US" sz="4400" dirty="0" smtClean="0">
                <a:latin typeface="Times New Roman" pitchFamily="18" charset="0"/>
                <a:cs typeface="Times New Roman" pitchFamily="18" charset="0"/>
              </a:rPr>
              <a:t>2.2.1 Subject centered curriculum </a:t>
            </a:r>
            <a:endParaRPr lang="en-IN" sz="4400" dirty="0" smtClean="0">
              <a:latin typeface="Times New Roman" pitchFamily="18" charset="0"/>
              <a:cs typeface="Times New Roman" pitchFamily="18" charset="0"/>
            </a:endParaRPr>
          </a:p>
          <a:p>
            <a:pPr algn="just"/>
            <a:r>
              <a:rPr lang="en-US" sz="4400" dirty="0" smtClean="0">
                <a:latin typeface="Times New Roman" pitchFamily="18" charset="0"/>
                <a:cs typeface="Times New Roman" pitchFamily="18" charset="0"/>
              </a:rPr>
              <a:t>2.2.2 Activity centered curriculum</a:t>
            </a:r>
            <a:endParaRPr lang="en-IN" sz="4400" dirty="0" smtClean="0">
              <a:latin typeface="Times New Roman" pitchFamily="18" charset="0"/>
              <a:cs typeface="Times New Roman" pitchFamily="18" charset="0"/>
            </a:endParaRPr>
          </a:p>
          <a:p>
            <a:pPr algn="just"/>
            <a:r>
              <a:rPr lang="en-US" sz="4400" dirty="0" smtClean="0">
                <a:latin typeface="Times New Roman" pitchFamily="18" charset="0"/>
                <a:cs typeface="Times New Roman" pitchFamily="18" charset="0"/>
              </a:rPr>
              <a:t>2.2.3 Experience centered curriculum</a:t>
            </a:r>
            <a:endParaRPr lang="en-IN" sz="4400" dirty="0" smtClean="0">
              <a:latin typeface="Times New Roman" pitchFamily="18" charset="0"/>
              <a:cs typeface="Times New Roman" pitchFamily="18" charset="0"/>
            </a:endParaRPr>
          </a:p>
          <a:p>
            <a:pPr algn="just"/>
            <a:r>
              <a:rPr lang="en-US" sz="4400" dirty="0" smtClean="0">
                <a:latin typeface="Times New Roman" pitchFamily="18" charset="0"/>
                <a:cs typeface="Times New Roman" pitchFamily="18" charset="0"/>
              </a:rPr>
              <a:t>2.2.4 Core curriculum</a:t>
            </a:r>
            <a:endParaRPr lang="en-IN" sz="4400" dirty="0" smtClean="0">
              <a:latin typeface="Times New Roman" pitchFamily="18" charset="0"/>
              <a:cs typeface="Times New Roman" pitchFamily="18" charset="0"/>
            </a:endParaRPr>
          </a:p>
          <a:p>
            <a:pPr algn="just"/>
            <a:r>
              <a:rPr lang="en-US" sz="4400" dirty="0" smtClean="0">
                <a:latin typeface="Times New Roman" pitchFamily="18" charset="0"/>
                <a:cs typeface="Times New Roman" pitchFamily="18" charset="0"/>
              </a:rPr>
              <a:t>2.2.5 Integrated curriculum</a:t>
            </a:r>
            <a:endParaRPr lang="en-IN" sz="4400" dirty="0" smtClean="0">
              <a:latin typeface="Times New Roman" pitchFamily="18" charset="0"/>
              <a:cs typeface="Times New Roman" pitchFamily="18" charset="0"/>
            </a:endParaRPr>
          </a:p>
          <a:p>
            <a:pPr algn="just"/>
            <a:r>
              <a:rPr lang="en-US" sz="4400" dirty="0" smtClean="0">
                <a:latin typeface="Times New Roman" pitchFamily="18" charset="0"/>
                <a:cs typeface="Times New Roman" pitchFamily="18" charset="0"/>
              </a:rPr>
              <a:t>2.2.6 Learner/ Student centered curriculum</a:t>
            </a:r>
            <a:endParaRPr lang="en-IN" sz="4400" dirty="0" smtClean="0">
              <a:latin typeface="Times New Roman" pitchFamily="18" charset="0"/>
              <a:cs typeface="Times New Roman" pitchFamily="18" charset="0"/>
            </a:endParaRPr>
          </a:p>
          <a:p>
            <a:endParaRPr lang="en-IN" sz="4400" dirty="0"/>
          </a:p>
        </p:txBody>
      </p:sp>
      <p:sp>
        <p:nvSpPr>
          <p:cNvPr id="3" name="Title 2"/>
          <p:cNvSpPr>
            <a:spLocks noGrp="1"/>
          </p:cNvSpPr>
          <p:nvPr>
            <p:ph type="title"/>
          </p:nvPr>
        </p:nvSpPr>
        <p:spPr>
          <a:xfrm>
            <a:off x="0" y="0"/>
            <a:ext cx="12192000" cy="902208"/>
          </a:xfrm>
        </p:spPr>
        <p:txBody>
          <a:bodyPr>
            <a:noAutofit/>
          </a:bodyPr>
          <a:lstStyle/>
          <a:p>
            <a:r>
              <a:rPr lang="en-IN" sz="5400" dirty="0" smtClean="0">
                <a:latin typeface="Times New Roman" pitchFamily="18" charset="0"/>
                <a:cs typeface="Times New Roman" pitchFamily="18" charset="0"/>
              </a:rPr>
              <a:t>2.0 TYPES OF CURRICULUM:</a:t>
            </a:r>
            <a:endParaRPr lang="en-IN" sz="54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01337"/>
            <a:ext cx="12192000" cy="5956663"/>
          </a:xfrm>
        </p:spPr>
        <p:txBody>
          <a:bodyPr>
            <a:normAutofit/>
          </a:bodyPr>
          <a:lstStyle/>
          <a:p>
            <a:pPr algn="just"/>
            <a:r>
              <a:rPr lang="en-US" sz="4800" b="1" u="sng" dirty="0" smtClean="0">
                <a:latin typeface="Times New Roman" pitchFamily="18" charset="0"/>
                <a:cs typeface="Times New Roman" pitchFamily="18" charset="0"/>
              </a:rPr>
              <a:t>3. Principles of curriculum development</a:t>
            </a:r>
            <a:endParaRPr lang="en-US" sz="4800" dirty="0" smtClean="0">
              <a:latin typeface="Times New Roman" pitchFamily="18" charset="0"/>
              <a:cs typeface="Times New Roman" pitchFamily="18" charset="0"/>
            </a:endParaRPr>
          </a:p>
          <a:p>
            <a:pPr algn="just"/>
            <a:r>
              <a:rPr lang="en-US" sz="4800" b="1" u="sng" dirty="0" smtClean="0">
                <a:latin typeface="Times New Roman" pitchFamily="18" charset="0"/>
                <a:cs typeface="Times New Roman" pitchFamily="18" charset="0"/>
              </a:rPr>
              <a:t>4. Stages of specific curriculum</a:t>
            </a:r>
            <a:endParaRPr lang="en-US" sz="4800" dirty="0" smtClean="0">
              <a:latin typeface="Times New Roman" pitchFamily="18" charset="0"/>
              <a:cs typeface="Times New Roman" pitchFamily="18" charset="0"/>
            </a:endParaRPr>
          </a:p>
          <a:p>
            <a:pPr algn="just"/>
            <a:r>
              <a:rPr lang="en-US" sz="4800" dirty="0" smtClean="0">
                <a:latin typeface="Times New Roman" pitchFamily="18" charset="0"/>
                <a:cs typeface="Times New Roman" pitchFamily="18" charset="0"/>
              </a:rPr>
              <a:t>4.1 Pre primary curriculum</a:t>
            </a:r>
          </a:p>
          <a:p>
            <a:pPr algn="just"/>
            <a:r>
              <a:rPr lang="en-US" sz="4800" dirty="0" smtClean="0">
                <a:latin typeface="Times New Roman" pitchFamily="18" charset="0"/>
                <a:cs typeface="Times New Roman" pitchFamily="18" charset="0"/>
              </a:rPr>
              <a:t>4.2 Primary curriculum</a:t>
            </a:r>
          </a:p>
          <a:p>
            <a:pPr algn="just"/>
            <a:r>
              <a:rPr lang="en-US" sz="4800" dirty="0" smtClean="0">
                <a:latin typeface="Times New Roman" pitchFamily="18" charset="0"/>
                <a:cs typeface="Times New Roman" pitchFamily="18" charset="0"/>
              </a:rPr>
              <a:t>4.3 Secondary curriculum</a:t>
            </a:r>
          </a:p>
          <a:p>
            <a:pPr algn="just"/>
            <a:r>
              <a:rPr lang="en-US" sz="4800" dirty="0" smtClean="0">
                <a:latin typeface="Times New Roman" pitchFamily="18" charset="0"/>
                <a:cs typeface="Times New Roman" pitchFamily="18" charset="0"/>
              </a:rPr>
              <a:t> 4.4 Higher Secondary curriculum</a:t>
            </a:r>
            <a:endParaRPr lang="en-US" sz="4800" dirty="0">
              <a:latin typeface="Times New Roman" pitchFamily="18" charset="0"/>
              <a:cs typeface="Times New Roman" pitchFamily="18" charset="0"/>
            </a:endParaRPr>
          </a:p>
        </p:txBody>
      </p:sp>
      <p:sp>
        <p:nvSpPr>
          <p:cNvPr id="3" name="Title 2"/>
          <p:cNvSpPr>
            <a:spLocks noGrp="1"/>
          </p:cNvSpPr>
          <p:nvPr>
            <p:ph type="title"/>
          </p:nvPr>
        </p:nvSpPr>
        <p:spPr>
          <a:xfrm>
            <a:off x="0" y="0"/>
            <a:ext cx="12192000" cy="1031966"/>
          </a:xfrm>
        </p:spPr>
        <p:txBody>
          <a:bodyPr>
            <a:normAutofit/>
          </a:bodyPr>
          <a:lstStyle/>
          <a:p>
            <a:r>
              <a:rPr lang="en-US" sz="4400" dirty="0" smtClean="0">
                <a:latin typeface="Times New Roman" pitchFamily="18" charset="0"/>
                <a:cs typeface="Times New Roman" pitchFamily="18" charset="0"/>
              </a:rPr>
              <a:t>4. Stages of Specific Curriculum:</a:t>
            </a:r>
            <a:endParaRPr lang="en-US" sz="4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841252"/>
            <a:ext cx="12192000" cy="6016751"/>
          </a:xfrm>
        </p:spPr>
        <p:txBody>
          <a:bodyPr/>
          <a:lstStyle/>
          <a:p>
            <a:pPr>
              <a:buNone/>
            </a:pPr>
            <a:r>
              <a:rPr lang="en-US" dirty="0" smtClean="0">
                <a:latin typeface="Times New Roman" pitchFamily="18" charset="0"/>
                <a:cs typeface="Times New Roman" pitchFamily="18" charset="0"/>
              </a:rPr>
              <a:t>5. Knowledge needs a positive normative evaluation.</a:t>
            </a:r>
          </a:p>
          <a:p>
            <a:pPr>
              <a:buNone/>
            </a:pPr>
            <a:r>
              <a:rPr lang="en-US" dirty="0" smtClean="0">
                <a:latin typeface="Times New Roman" pitchFamily="18" charset="0"/>
                <a:cs typeface="Times New Roman" pitchFamily="18" charset="0"/>
              </a:rPr>
              <a:t>6. Knowledge involves authorization.</a:t>
            </a:r>
          </a:p>
          <a:p>
            <a:pPr>
              <a:buNone/>
            </a:pPr>
            <a:r>
              <a:rPr lang="en-US" b="1" dirty="0" smtClean="0">
                <a:latin typeface="Times New Roman" pitchFamily="18" charset="0"/>
                <a:cs typeface="Times New Roman" pitchFamily="18" charset="0"/>
              </a:rPr>
              <a:t>Definitions: </a:t>
            </a:r>
            <a:r>
              <a:rPr lang="en-US" dirty="0" smtClean="0">
                <a:latin typeface="Times New Roman" pitchFamily="18" charset="0"/>
                <a:cs typeface="Times New Roman" pitchFamily="18" charset="0"/>
              </a:rPr>
              <a:t>1. Dewey- ‘Knowledge denotes an ‘Inference from ‘evidence’.</a:t>
            </a:r>
          </a:p>
          <a:p>
            <a:pPr>
              <a:buNone/>
            </a:pPr>
            <a:r>
              <a:rPr lang="en-US" dirty="0" smtClean="0">
                <a:latin typeface="Times New Roman" pitchFamily="18" charset="0"/>
                <a:cs typeface="Times New Roman" pitchFamily="18" charset="0"/>
              </a:rPr>
              <a:t>2. William James- “Knowledge is understanding based on experience.”</a:t>
            </a:r>
          </a:p>
          <a:p>
            <a:pPr>
              <a:buNone/>
            </a:pPr>
            <a:r>
              <a:rPr lang="en-US" dirty="0" smtClean="0">
                <a:latin typeface="Times New Roman" pitchFamily="18" charset="0"/>
                <a:cs typeface="Times New Roman" pitchFamily="18" charset="0"/>
              </a:rPr>
              <a:t>3. Plato- “Human </a:t>
            </a:r>
            <a:r>
              <a:rPr lang="en-US" dirty="0" err="1" smtClean="0">
                <a:latin typeface="Times New Roman" pitchFamily="18" charset="0"/>
                <a:cs typeface="Times New Roman" pitchFamily="18" charset="0"/>
              </a:rPr>
              <a:t>behaviour</a:t>
            </a:r>
            <a:r>
              <a:rPr lang="en-US" dirty="0" smtClean="0">
                <a:latin typeface="Times New Roman" pitchFamily="18" charset="0"/>
                <a:cs typeface="Times New Roman" pitchFamily="18" charset="0"/>
              </a:rPr>
              <a:t> flows from three main sources desire, emotion, and Knowledge.</a:t>
            </a:r>
          </a:p>
          <a:p>
            <a:pPr>
              <a:buNone/>
            </a:pPr>
            <a:r>
              <a:rPr lang="en-US" dirty="0" smtClean="0">
                <a:latin typeface="Times New Roman" pitchFamily="18" charset="0"/>
                <a:cs typeface="Times New Roman" pitchFamily="18" charset="0"/>
              </a:rPr>
              <a:t>4. Socrates- “To Know, is to know that you know nothing. That is the meaning of true knowledge.</a:t>
            </a:r>
          </a:p>
          <a:p>
            <a:pPr>
              <a:buNone/>
            </a:pPr>
            <a:r>
              <a:rPr lang="en-US" dirty="0" smtClean="0">
                <a:latin typeface="Times New Roman" pitchFamily="18" charset="0"/>
                <a:cs typeface="Times New Roman" pitchFamily="18" charset="0"/>
              </a:rPr>
              <a:t>5. </a:t>
            </a:r>
            <a:r>
              <a:rPr lang="en-US" dirty="0" err="1" smtClean="0">
                <a:latin typeface="Times New Roman" pitchFamily="18" charset="0"/>
                <a:cs typeface="Times New Roman" pitchFamily="18" charset="0"/>
              </a:rPr>
              <a:t>Confucias</a:t>
            </a:r>
            <a:r>
              <a:rPr lang="en-US" dirty="0" smtClean="0">
                <a:latin typeface="Times New Roman" pitchFamily="18" charset="0"/>
                <a:cs typeface="Times New Roman" pitchFamily="18" charset="0"/>
              </a:rPr>
              <a:t>- “Real Knowledge is to know the extent of one’s ignorance.”</a:t>
            </a:r>
          </a:p>
          <a:p>
            <a:pPr>
              <a:buNone/>
            </a:pPr>
            <a:r>
              <a:rPr lang="en-US" dirty="0" smtClean="0">
                <a:latin typeface="Times New Roman" pitchFamily="18" charset="0"/>
                <a:cs typeface="Times New Roman" pitchFamily="18" charset="0"/>
              </a:rPr>
              <a:t>6. Socrates- “knowledge is the highest virtue.”</a:t>
            </a:r>
          </a:p>
          <a:p>
            <a:pPr>
              <a:buNone/>
            </a:pPr>
            <a:r>
              <a:rPr lang="en-US" b="1" dirty="0" smtClean="0">
                <a:latin typeface="Times New Roman" pitchFamily="18" charset="0"/>
                <a:cs typeface="Times New Roman" pitchFamily="18" charset="0"/>
              </a:rPr>
              <a:t>Characteristics of Knowledge:</a:t>
            </a:r>
          </a:p>
          <a:p>
            <a:pPr marL="624078" indent="-514350">
              <a:buAutoNum type="arabicPeriod"/>
            </a:pPr>
            <a:r>
              <a:rPr lang="en-US" dirty="0" smtClean="0">
                <a:latin typeface="Times New Roman" pitchFamily="18" charset="0"/>
                <a:cs typeface="Times New Roman" pitchFamily="18" charset="0"/>
              </a:rPr>
              <a:t>Non-material and Abstract Nature of Knowledge.</a:t>
            </a:r>
          </a:p>
          <a:p>
            <a:pPr marL="624078" indent="-514350">
              <a:buAutoNum type="arabicPeriod"/>
            </a:pPr>
            <a:r>
              <a:rPr lang="en-US" dirty="0" smtClean="0">
                <a:latin typeface="Times New Roman" pitchFamily="18" charset="0"/>
                <a:cs typeface="Times New Roman" pitchFamily="18" charset="0"/>
              </a:rPr>
              <a:t>Three aspects of Knowledge.</a:t>
            </a:r>
          </a:p>
          <a:p>
            <a:pPr marL="624078" indent="-514350">
              <a:buAutoNum type="arabicPeriod"/>
            </a:pPr>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0" y="0"/>
            <a:ext cx="12192000" cy="1109472"/>
          </a:xfrm>
        </p:spPr>
        <p:txBody>
          <a:bodyPr/>
          <a:lstStyle/>
          <a:p>
            <a:r>
              <a:rPr lang="en-US" dirty="0" smtClean="0">
                <a:latin typeface="Times New Roman" pitchFamily="18" charset="0"/>
                <a:ea typeface="SimSun" pitchFamily="2" charset="-122"/>
                <a:cs typeface="Times New Roman" pitchFamily="18" charset="0"/>
              </a:rPr>
              <a:t>Cont….</a:t>
            </a:r>
            <a:endParaRPr lang="en-US" dirty="0">
              <a:latin typeface="Times New Roman" pitchFamily="18" charset="0"/>
              <a:ea typeface="SimSun" pitchFamily="2" charset="-122"/>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01337"/>
            <a:ext cx="12192000" cy="5956663"/>
          </a:xfrm>
        </p:spPr>
        <p:txBody>
          <a:bodyPr>
            <a:normAutofit/>
          </a:bodyPr>
          <a:lstStyle/>
          <a:p>
            <a:pPr lvl="0"/>
            <a:r>
              <a:rPr lang="en-US" sz="3600" b="1" u="sng" dirty="0" smtClean="0">
                <a:latin typeface="Times New Roman" pitchFamily="18" charset="0"/>
                <a:cs typeface="Times New Roman" pitchFamily="18" charset="0"/>
              </a:rPr>
              <a:t>Curriculum reforms in India – National curriculum frame work</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Curriculum reforms in India 9NCF 2000 – 2005)</a:t>
            </a:r>
          </a:p>
          <a:p>
            <a:pPr lvl="1"/>
            <a:r>
              <a:rPr lang="en-US" sz="3600" dirty="0" smtClean="0">
                <a:latin typeface="Times New Roman" pitchFamily="18" charset="0"/>
                <a:cs typeface="Times New Roman" pitchFamily="18" charset="0"/>
              </a:rPr>
              <a:t>Context and Concern</a:t>
            </a:r>
          </a:p>
          <a:p>
            <a:pPr lvl="1"/>
            <a:r>
              <a:rPr lang="en-US" sz="3600" dirty="0" smtClean="0">
                <a:latin typeface="Times New Roman" pitchFamily="18" charset="0"/>
                <a:cs typeface="Times New Roman" pitchFamily="18" charset="0"/>
              </a:rPr>
              <a:t>Organization of curriculum of Elementary and Secondary stage</a:t>
            </a:r>
          </a:p>
          <a:p>
            <a:pPr lvl="1"/>
            <a:r>
              <a:rPr lang="en-US" sz="3600" dirty="0" smtClean="0">
                <a:latin typeface="Times New Roman" pitchFamily="18" charset="0"/>
                <a:cs typeface="Times New Roman" pitchFamily="18" charset="0"/>
              </a:rPr>
              <a:t>Organization curriculum of Higher Secondary stage  </a:t>
            </a:r>
          </a:p>
          <a:p>
            <a:pPr lvl="1"/>
            <a:r>
              <a:rPr lang="en-US" sz="3600" dirty="0" smtClean="0">
                <a:latin typeface="Times New Roman" pitchFamily="18" charset="0"/>
                <a:cs typeface="Times New Roman" pitchFamily="18" charset="0"/>
              </a:rPr>
              <a:t>Evaluation</a:t>
            </a:r>
          </a:p>
          <a:p>
            <a:pPr>
              <a:buNone/>
            </a:pPr>
            <a:endParaRPr lang="en-US" sz="2000" dirty="0" smtClean="0"/>
          </a:p>
        </p:txBody>
      </p:sp>
      <p:sp>
        <p:nvSpPr>
          <p:cNvPr id="3" name="Title 2"/>
          <p:cNvSpPr>
            <a:spLocks noGrp="1"/>
          </p:cNvSpPr>
          <p:nvPr>
            <p:ph type="title"/>
          </p:nvPr>
        </p:nvSpPr>
        <p:spPr>
          <a:xfrm>
            <a:off x="0" y="0"/>
            <a:ext cx="12192000" cy="1031966"/>
          </a:xfrm>
        </p:spPr>
        <p:txBody>
          <a:bodyPr>
            <a:normAutofit/>
          </a:bodyPr>
          <a:lstStyle/>
          <a:p>
            <a:r>
              <a:rPr lang="en-US" sz="4400" dirty="0" smtClean="0">
                <a:latin typeface="Times New Roman" pitchFamily="18" charset="0"/>
                <a:cs typeface="Times New Roman" pitchFamily="18" charset="0"/>
              </a:rPr>
              <a:t>5. Curriculum reforms in India:</a:t>
            </a:r>
            <a:endParaRPr lang="en-US" sz="44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4307413-3795-40D3-97FA-7DDFA6459D8F}"/>
              </a:ext>
            </a:extLst>
          </p:cNvPr>
          <p:cNvSpPr>
            <a:spLocks noGrp="1"/>
          </p:cNvSpPr>
          <p:nvPr>
            <p:ph idx="1"/>
          </p:nvPr>
        </p:nvSpPr>
        <p:spPr>
          <a:xfrm>
            <a:off x="1524001" y="2188216"/>
            <a:ext cx="9351819" cy="1269507"/>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marL="45720" indent="0" algn="ctr">
              <a:buNone/>
            </a:pPr>
            <a:r>
              <a:rPr lang="en-US" sz="8800" b="1" i="1" dirty="0">
                <a:latin typeface="Times New Roman" panose="02020603050405020304" pitchFamily="18" charset="0"/>
                <a:cs typeface="Times New Roman" panose="02020603050405020304" pitchFamily="18" charset="0"/>
              </a:rPr>
              <a:t>THANK YOU</a:t>
            </a:r>
            <a:endParaRPr lang="en-IN" sz="8800" b="1" i="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6003067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58372"/>
            <a:ext cx="12192000" cy="6199631"/>
          </a:xfrm>
        </p:spPr>
        <p:txBody>
          <a:bodyPr/>
          <a:lstStyle/>
          <a:p>
            <a:pPr>
              <a:buNone/>
            </a:pPr>
            <a:r>
              <a:rPr lang="en-US" dirty="0" smtClean="0">
                <a:latin typeface="Times New Roman" pitchFamily="18" charset="0"/>
                <a:cs typeface="Times New Roman" pitchFamily="18" charset="0"/>
              </a:rPr>
              <a:t>3. Social Character of Knowledge.</a:t>
            </a:r>
          </a:p>
          <a:p>
            <a:pPr>
              <a:buNone/>
            </a:pPr>
            <a:r>
              <a:rPr lang="en-US" dirty="0" smtClean="0">
                <a:latin typeface="Times New Roman" pitchFamily="18" charset="0"/>
                <a:cs typeface="Times New Roman" pitchFamily="18" charset="0"/>
              </a:rPr>
              <a:t>4. Knowledge Develops perspectives.</a:t>
            </a:r>
          </a:p>
          <a:p>
            <a:pPr>
              <a:buNone/>
            </a:pPr>
            <a:r>
              <a:rPr lang="en-US" dirty="0" smtClean="0">
                <a:latin typeface="Times New Roman" pitchFamily="18" charset="0"/>
                <a:cs typeface="Times New Roman" pitchFamily="18" charset="0"/>
              </a:rPr>
              <a:t>5. Knowledge is transferable.</a:t>
            </a:r>
          </a:p>
          <a:p>
            <a:pPr>
              <a:buNone/>
            </a:pPr>
            <a:r>
              <a:rPr lang="en-US" dirty="0" smtClean="0">
                <a:latin typeface="Times New Roman" pitchFamily="18" charset="0"/>
                <a:cs typeface="Times New Roman" pitchFamily="18" charset="0"/>
              </a:rPr>
              <a:t>6. Knowledge can be categorized.</a:t>
            </a:r>
          </a:p>
          <a:p>
            <a:pPr>
              <a:buNone/>
            </a:pPr>
            <a:r>
              <a:rPr lang="en-US" dirty="0" smtClean="0">
                <a:latin typeface="Times New Roman" pitchFamily="18" charset="0"/>
                <a:cs typeface="Times New Roman" pitchFamily="18" charset="0"/>
              </a:rPr>
              <a:t>7. Knowledge is both limited and limitless.</a:t>
            </a:r>
          </a:p>
          <a:p>
            <a:pPr>
              <a:buNone/>
            </a:pPr>
            <a:r>
              <a:rPr lang="en-US" b="1" dirty="0" smtClean="0">
                <a:latin typeface="Times New Roman" pitchFamily="18" charset="0"/>
                <a:cs typeface="Times New Roman" pitchFamily="18" charset="0"/>
              </a:rPr>
              <a:t>Nature of Knowledge as perception, conception and Information:</a:t>
            </a:r>
          </a:p>
          <a:p>
            <a:pPr marL="624078" indent="-514350">
              <a:buNone/>
            </a:pPr>
            <a:r>
              <a:rPr lang="en-US" b="1" dirty="0" smtClean="0">
                <a:latin typeface="Times New Roman" pitchFamily="18" charset="0"/>
                <a:cs typeface="Times New Roman" pitchFamily="18" charset="0"/>
              </a:rPr>
              <a:t>1. Perception- </a:t>
            </a:r>
            <a:r>
              <a:rPr lang="en-US" sz="2400" dirty="0" smtClean="0">
                <a:latin typeface="Times New Roman" pitchFamily="18" charset="0"/>
                <a:cs typeface="Times New Roman" pitchFamily="18" charset="0"/>
              </a:rPr>
              <a:t>Meaningful Sensation</a:t>
            </a:r>
          </a:p>
          <a:p>
            <a:pPr marL="566928" indent="-457200">
              <a:buNone/>
            </a:pPr>
            <a:r>
              <a:rPr lang="en-US" sz="2400" dirty="0" smtClean="0">
                <a:latin typeface="Times New Roman" pitchFamily="18" charset="0"/>
                <a:cs typeface="Times New Roman" pitchFamily="18" charset="0"/>
              </a:rPr>
              <a:t>2. Conception- Deeper perception</a:t>
            </a:r>
          </a:p>
          <a:p>
            <a:pPr marL="566928" indent="-457200">
              <a:buNone/>
            </a:pPr>
            <a:r>
              <a:rPr lang="en-US" sz="2400" dirty="0" smtClean="0">
                <a:latin typeface="Times New Roman" pitchFamily="18" charset="0"/>
                <a:cs typeface="Times New Roman" pitchFamily="18" charset="0"/>
              </a:rPr>
              <a:t>3. Information-Group of Conception</a:t>
            </a:r>
          </a:p>
          <a:p>
            <a:pPr marL="566928" indent="-457200">
              <a:buNone/>
            </a:pPr>
            <a:r>
              <a:rPr lang="en-US" sz="2400" dirty="0" smtClean="0">
                <a:latin typeface="Times New Roman" pitchFamily="18" charset="0"/>
                <a:cs typeface="Times New Roman" pitchFamily="18" charset="0"/>
              </a:rPr>
              <a:t>4. Knowledge- Information in a context.</a:t>
            </a:r>
          </a:p>
          <a:p>
            <a:pPr marL="566928" indent="-457200">
              <a:buNone/>
            </a:pPr>
            <a:r>
              <a:rPr lang="en-US" sz="2400" b="1" dirty="0" smtClean="0">
                <a:latin typeface="Times New Roman" pitchFamily="18" charset="0"/>
                <a:cs typeface="Times New Roman" pitchFamily="18" charset="0"/>
              </a:rPr>
              <a:t>Differences between Knowledge &amp; Doing:</a:t>
            </a:r>
          </a:p>
          <a:p>
            <a:pPr marL="566928" indent="-457200">
              <a:buNone/>
            </a:pPr>
            <a:r>
              <a:rPr lang="en-US" sz="2400" dirty="0" smtClean="0">
                <a:latin typeface="Times New Roman" pitchFamily="18" charset="0"/>
                <a:cs typeface="Times New Roman" pitchFamily="18" charset="0"/>
              </a:rPr>
              <a:t>Knowledge means to know. Doing is the implementation of the Knowledge. Knowing is not equal to doing. Doing something requires doing something. Knowing comes from doing actually &amp; teaching others how just getting on &amp; doing it.</a:t>
            </a:r>
          </a:p>
          <a:p>
            <a:pPr marL="566928" indent="-457200">
              <a:buNone/>
            </a:pPr>
            <a:endParaRPr lang="en-US" sz="2400" dirty="0" smtClean="0">
              <a:latin typeface="Times New Roman" pitchFamily="18" charset="0"/>
              <a:cs typeface="Times New Roman" pitchFamily="18" charset="0"/>
            </a:endParaRPr>
          </a:p>
        </p:txBody>
      </p:sp>
      <p:sp>
        <p:nvSpPr>
          <p:cNvPr id="3" name="Title 2"/>
          <p:cNvSpPr>
            <a:spLocks noGrp="1"/>
          </p:cNvSpPr>
          <p:nvPr>
            <p:ph type="title"/>
          </p:nvPr>
        </p:nvSpPr>
        <p:spPr>
          <a:xfrm>
            <a:off x="0" y="0"/>
            <a:ext cx="12192000" cy="768096"/>
          </a:xfrm>
        </p:spPr>
        <p:txBody>
          <a:bodyPr/>
          <a:lstStyle/>
          <a:p>
            <a:r>
              <a:rPr lang="en-US" dirty="0" smtClean="0">
                <a:latin typeface="Times New Roman" pitchFamily="18" charset="0"/>
                <a:cs typeface="Times New Roman" pitchFamily="18" charset="0"/>
              </a:rPr>
              <a:t>Cont….</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768096"/>
            <a:ext cx="12192000" cy="6089905"/>
          </a:xfrm>
        </p:spPr>
        <p:txBody>
          <a:bodyPr/>
          <a:lstStyle/>
          <a:p>
            <a:r>
              <a:rPr lang="en-US" b="1" dirty="0" smtClean="0">
                <a:latin typeface="Times New Roman" pitchFamily="18" charset="0"/>
                <a:cs typeface="Times New Roman" pitchFamily="18" charset="0"/>
              </a:rPr>
              <a:t>Thinking and Feeling: </a:t>
            </a:r>
            <a:r>
              <a:rPr lang="en-US" dirty="0" smtClean="0">
                <a:latin typeface="Times New Roman" pitchFamily="18" charset="0"/>
                <a:cs typeface="Times New Roman" pitchFamily="18" charset="0"/>
              </a:rPr>
              <a:t>1. Thoughts are ways of dealing with feelings.</a:t>
            </a:r>
          </a:p>
          <a:p>
            <a:pPr>
              <a:buNone/>
            </a:pPr>
            <a:r>
              <a:rPr lang="en-US" dirty="0" smtClean="0">
                <a:latin typeface="Times New Roman" pitchFamily="18" charset="0"/>
                <a:cs typeface="Times New Roman" pitchFamily="18" charset="0"/>
              </a:rPr>
              <a:t>2. Thinking can become very elaborate.</a:t>
            </a:r>
          </a:p>
          <a:p>
            <a:pPr>
              <a:buNone/>
            </a:pPr>
            <a:r>
              <a:rPr lang="en-US" dirty="0" smtClean="0">
                <a:latin typeface="Times New Roman" pitchFamily="18" charset="0"/>
                <a:cs typeface="Times New Roman" pitchFamily="18" charset="0"/>
              </a:rPr>
              <a:t>3. Thoughts are internalized experiences.</a:t>
            </a:r>
          </a:p>
          <a:p>
            <a:pPr>
              <a:buNone/>
            </a:pPr>
            <a:r>
              <a:rPr lang="en-US" dirty="0" smtClean="0">
                <a:latin typeface="Times New Roman" pitchFamily="18" charset="0"/>
                <a:cs typeface="Times New Roman" pitchFamily="18" charset="0"/>
              </a:rPr>
              <a:t>4. Thinking and doing overlap.</a:t>
            </a:r>
          </a:p>
          <a:p>
            <a:pPr>
              <a:buNone/>
            </a:pPr>
            <a:r>
              <a:rPr lang="en-US" dirty="0" smtClean="0">
                <a:latin typeface="Times New Roman" pitchFamily="18" charset="0"/>
                <a:cs typeface="Times New Roman" pitchFamily="18" charset="0"/>
              </a:rPr>
              <a:t>5. Thinking is a refinement of instinct.</a:t>
            </a:r>
          </a:p>
          <a:p>
            <a:pPr>
              <a:buNone/>
            </a:pPr>
            <a:r>
              <a:rPr lang="en-US" dirty="0" smtClean="0">
                <a:latin typeface="Times New Roman" pitchFamily="18" charset="0"/>
                <a:cs typeface="Times New Roman" pitchFamily="18" charset="0"/>
              </a:rPr>
              <a:t>6. Feelings are not always bad things.</a:t>
            </a:r>
          </a:p>
          <a:p>
            <a:pPr>
              <a:buNone/>
            </a:pPr>
            <a:r>
              <a:rPr lang="en-US" b="1" dirty="0" smtClean="0">
                <a:latin typeface="Times New Roman" pitchFamily="18" charset="0"/>
                <a:cs typeface="Times New Roman" pitchFamily="18" charset="0"/>
              </a:rPr>
              <a:t>Knowledge and Skill: </a:t>
            </a:r>
            <a:r>
              <a:rPr lang="en-US" sz="2000" dirty="0" smtClean="0">
                <a:latin typeface="Times New Roman" pitchFamily="18" charset="0"/>
                <a:cs typeface="Times New Roman" pitchFamily="18" charset="0"/>
              </a:rPr>
              <a:t>1. Knowledge is defined as the process of acquiring a skill through education. On the other hand, Skill is defined as the process of acquiring ability.</a:t>
            </a:r>
          </a:p>
          <a:p>
            <a:pPr>
              <a:buNone/>
            </a:pPr>
            <a:r>
              <a:rPr lang="en-US" sz="2000" dirty="0" smtClean="0">
                <a:latin typeface="Times New Roman" pitchFamily="18" charset="0"/>
                <a:cs typeface="Times New Roman" pitchFamily="18" charset="0"/>
              </a:rPr>
              <a:t>2. Knowledge can be theoretical or practical based on the understanding of a particular Subject. Skill are the abilities developed over time through practice and experiences.</a:t>
            </a:r>
          </a:p>
          <a:p>
            <a:pPr>
              <a:buNone/>
            </a:pPr>
            <a:r>
              <a:rPr lang="en-US" sz="2000" dirty="0" smtClean="0">
                <a:latin typeface="Times New Roman" pitchFamily="18" charset="0"/>
                <a:cs typeface="Times New Roman" pitchFamily="18" charset="0"/>
              </a:rPr>
              <a:t>3. Knowledge is acquired over time. Skills are developed and enhanced over time.</a:t>
            </a:r>
          </a:p>
          <a:p>
            <a:pPr>
              <a:buNone/>
            </a:pPr>
            <a:r>
              <a:rPr lang="en-US" sz="2000" b="1" dirty="0" smtClean="0">
                <a:latin typeface="Times New Roman" pitchFamily="18" charset="0"/>
                <a:cs typeface="Times New Roman" pitchFamily="18" charset="0"/>
              </a:rPr>
              <a:t>Teaching &amp; Training:</a:t>
            </a:r>
          </a:p>
          <a:p>
            <a:pPr>
              <a:buNone/>
            </a:pPr>
            <a:r>
              <a:rPr lang="en-US" sz="2000" b="1" dirty="0" smtClean="0">
                <a:latin typeface="Times New Roman" pitchFamily="18" charset="0"/>
                <a:cs typeface="Times New Roman" pitchFamily="18" charset="0"/>
              </a:rPr>
              <a:t>Teaching:</a:t>
            </a:r>
            <a:r>
              <a:rPr lang="en-US" sz="2000" dirty="0" smtClean="0">
                <a:latin typeface="Times New Roman" pitchFamily="18" charset="0"/>
                <a:cs typeface="Times New Roman" pitchFamily="18" charset="0"/>
              </a:rPr>
              <a:t> 1. Impart new Knowledge and Skills to Learners.</a:t>
            </a:r>
          </a:p>
          <a:p>
            <a:pPr>
              <a:buNone/>
            </a:pPr>
            <a:r>
              <a:rPr lang="en-US" sz="2000" dirty="0" smtClean="0">
                <a:latin typeface="Times New Roman" pitchFamily="18" charset="0"/>
                <a:cs typeface="Times New Roman" pitchFamily="18" charset="0"/>
              </a:rPr>
              <a:t>2. Provide the necessary environment for healthy learning to take place.</a:t>
            </a:r>
          </a:p>
          <a:p>
            <a:pPr>
              <a:buNone/>
            </a:pPr>
            <a:r>
              <a:rPr lang="en-US" sz="2000" dirty="0" smtClean="0">
                <a:latin typeface="Times New Roman" pitchFamily="18" charset="0"/>
                <a:cs typeface="Times New Roman" pitchFamily="18" charset="0"/>
              </a:rPr>
              <a:t>3. Understand and facilitate the needs of learners physically, academically emotionally.</a:t>
            </a:r>
          </a:p>
          <a:p>
            <a:pPr>
              <a:buNone/>
            </a:pPr>
            <a:endParaRPr lang="en-US" sz="2000" dirty="0" smtClean="0">
              <a:latin typeface="Times New Roman" pitchFamily="18" charset="0"/>
              <a:cs typeface="Times New Roman" pitchFamily="18" charset="0"/>
            </a:endParaRPr>
          </a:p>
          <a:p>
            <a:pPr>
              <a:buNone/>
            </a:pPr>
            <a:endParaRPr lang="en-US" sz="2000" b="1"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0" y="0"/>
            <a:ext cx="12192000" cy="670560"/>
          </a:xfrm>
        </p:spPr>
        <p:txBody>
          <a:bodyPr>
            <a:normAutofit/>
          </a:bodyPr>
          <a:lstStyle/>
          <a:p>
            <a:r>
              <a:rPr lang="en-US" sz="3200" dirty="0" smtClean="0">
                <a:latin typeface="Times New Roman" pitchFamily="18" charset="0"/>
                <a:cs typeface="Times New Roman" pitchFamily="18" charset="0"/>
              </a:rPr>
              <a:t>Differences:</a:t>
            </a:r>
            <a:endParaRPr lang="en-US" sz="3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597408"/>
            <a:ext cx="12192000" cy="6260591"/>
          </a:xfrm>
        </p:spPr>
        <p:txBody>
          <a:bodyPr/>
          <a:lstStyle/>
          <a:p>
            <a:pPr>
              <a:buNone/>
            </a:pPr>
            <a:r>
              <a:rPr lang="en-US" dirty="0" smtClean="0">
                <a:latin typeface="Times New Roman" pitchFamily="18" charset="0"/>
                <a:cs typeface="Times New Roman" pitchFamily="18" charset="0"/>
              </a:rPr>
              <a:t>4. Asses progress and provide support for the learners.</a:t>
            </a:r>
          </a:p>
          <a:p>
            <a:pPr>
              <a:buNone/>
            </a:pPr>
            <a:r>
              <a:rPr lang="en-US" dirty="0" smtClean="0">
                <a:latin typeface="Times New Roman" pitchFamily="18" charset="0"/>
                <a:cs typeface="Times New Roman" pitchFamily="18" charset="0"/>
              </a:rPr>
              <a:t>5. Teaching takes place in a context that the teacher provides with academic learning.</a:t>
            </a:r>
          </a:p>
          <a:p>
            <a:pPr>
              <a:buNone/>
            </a:pPr>
            <a:r>
              <a:rPr lang="en-US" b="1" dirty="0" smtClean="0">
                <a:latin typeface="Times New Roman" pitchFamily="18" charset="0"/>
                <a:cs typeface="Times New Roman" pitchFamily="18" charset="0"/>
              </a:rPr>
              <a:t>Training: </a:t>
            </a:r>
          </a:p>
          <a:p>
            <a:pPr>
              <a:buNone/>
            </a:pPr>
            <a:r>
              <a:rPr lang="en-US" sz="2000" dirty="0" smtClean="0">
                <a:latin typeface="Times New Roman" pitchFamily="18" charset="0"/>
                <a:cs typeface="Times New Roman" pitchFamily="18" charset="0"/>
              </a:rPr>
              <a:t>1. On the job Skills based development.</a:t>
            </a:r>
          </a:p>
          <a:p>
            <a:pPr>
              <a:buNone/>
            </a:pPr>
            <a:r>
              <a:rPr lang="en-US" sz="2000" dirty="0" smtClean="0">
                <a:latin typeface="Times New Roman" pitchFamily="18" charset="0"/>
                <a:cs typeface="Times New Roman" pitchFamily="18" charset="0"/>
              </a:rPr>
              <a:t>2. Quality training that suits the needs of the company.</a:t>
            </a:r>
          </a:p>
          <a:p>
            <a:pPr>
              <a:buNone/>
            </a:pPr>
            <a:r>
              <a:rPr lang="en-US" sz="2000" dirty="0" smtClean="0">
                <a:latin typeface="Times New Roman" pitchFamily="18" charset="0"/>
                <a:cs typeface="Times New Roman" pitchFamily="18" charset="0"/>
              </a:rPr>
              <a:t>3. An opportunity to accelerate development &amp; improve individual performance.</a:t>
            </a:r>
          </a:p>
          <a:p>
            <a:pPr>
              <a:buNone/>
            </a:pPr>
            <a:r>
              <a:rPr lang="en-US" sz="2000" dirty="0" smtClean="0">
                <a:latin typeface="Times New Roman" pitchFamily="18" charset="0"/>
                <a:cs typeface="Times New Roman" pitchFamily="18" charset="0"/>
              </a:rPr>
              <a:t>4. A chance to equip the academically sound employee with the practical tads for the job.</a:t>
            </a:r>
          </a:p>
          <a:p>
            <a:pPr>
              <a:buNone/>
            </a:pPr>
            <a:r>
              <a:rPr lang="en-US" sz="2000" b="1" dirty="0" smtClean="0">
                <a:latin typeface="Times New Roman" pitchFamily="18" charset="0"/>
                <a:cs typeface="Times New Roman" pitchFamily="18" charset="0"/>
              </a:rPr>
              <a:t>Knowledge &amp; Information:</a:t>
            </a:r>
          </a:p>
          <a:p>
            <a:pPr marL="566928" indent="-457200">
              <a:buNone/>
            </a:pPr>
            <a:r>
              <a:rPr lang="en-US" sz="2000" dirty="0" smtClean="0">
                <a:latin typeface="Times New Roman" pitchFamily="18" charset="0"/>
                <a:cs typeface="Times New Roman" pitchFamily="18" charset="0"/>
              </a:rPr>
              <a:t>1. Information denotes the organized data about someone or something obtained from various sources such as news paper, internet, television, discussions, etc. Knowledge refers to the awareness or understanding on the subject acquired from education or experience of a person.</a:t>
            </a:r>
          </a:p>
          <a:p>
            <a:pPr marL="566928" indent="-457200">
              <a:buNone/>
            </a:pPr>
            <a:r>
              <a:rPr lang="en-US" sz="2000" dirty="0" smtClean="0">
                <a:latin typeface="Times New Roman" pitchFamily="18" charset="0"/>
                <a:cs typeface="Times New Roman" pitchFamily="18" charset="0"/>
              </a:rPr>
              <a:t>2 Information brings on comprehension of the facts and figures. Unlike, Knowledge which leads to the understanding of the Subject.</a:t>
            </a:r>
          </a:p>
          <a:p>
            <a:pPr marL="566928" indent="-457200">
              <a:buNone/>
            </a:pPr>
            <a:r>
              <a:rPr lang="en-US" sz="2000" dirty="0" smtClean="0">
                <a:latin typeface="Times New Roman" pitchFamily="18" charset="0"/>
                <a:cs typeface="Times New Roman" pitchFamily="18" charset="0"/>
              </a:rPr>
              <a:t>3. Information alone is not sufficient to make generalization or predictions about someone or something. On the contrary, knowledge has the ability to predict or make inferences.</a:t>
            </a:r>
          </a:p>
          <a:p>
            <a:pPr marL="566928" indent="-457200">
              <a:buNone/>
            </a:pPr>
            <a:r>
              <a:rPr lang="en-US" sz="2000" dirty="0" smtClean="0">
                <a:latin typeface="Times New Roman" pitchFamily="18" charset="0"/>
                <a:cs typeface="Times New Roman" pitchFamily="18" charset="0"/>
              </a:rPr>
              <a:t>4. Every information is not necessarily a knowledge, but all knowledge in an information.</a:t>
            </a:r>
          </a:p>
          <a:p>
            <a:pPr marL="566928" indent="-457200">
              <a:buNone/>
            </a:pPr>
            <a:r>
              <a:rPr lang="en-US" sz="2000" b="1" dirty="0" smtClean="0">
                <a:latin typeface="Times New Roman" pitchFamily="18" charset="0"/>
                <a:cs typeface="Times New Roman" pitchFamily="18" charset="0"/>
              </a:rPr>
              <a:t>Reason and Belief:</a:t>
            </a:r>
          </a:p>
          <a:p>
            <a:pPr>
              <a:buNone/>
            </a:pPr>
            <a:endParaRPr lang="en-US" sz="2000" b="1" dirty="0">
              <a:latin typeface="Times New Roman" pitchFamily="18" charset="0"/>
              <a:cs typeface="Times New Roman" pitchFamily="18" charset="0"/>
            </a:endParaRPr>
          </a:p>
        </p:txBody>
      </p:sp>
      <p:sp>
        <p:nvSpPr>
          <p:cNvPr id="3" name="Title 2"/>
          <p:cNvSpPr>
            <a:spLocks noGrp="1"/>
          </p:cNvSpPr>
          <p:nvPr>
            <p:ph type="title"/>
          </p:nvPr>
        </p:nvSpPr>
        <p:spPr>
          <a:xfrm>
            <a:off x="0" y="0"/>
            <a:ext cx="12192000" cy="719328"/>
          </a:xfrm>
        </p:spPr>
        <p:txBody>
          <a:bodyPr/>
          <a:lstStyle/>
          <a:p>
            <a:r>
              <a:rPr lang="en-US" dirty="0" smtClean="0"/>
              <a:t> </a:t>
            </a:r>
            <a:r>
              <a:rPr lang="en-US" dirty="0" smtClean="0">
                <a:latin typeface="Times New Roman" pitchFamily="18" charset="0"/>
                <a:cs typeface="Times New Roman" pitchFamily="18" charset="0"/>
              </a:rPr>
              <a:t>CONT…….</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94944"/>
            <a:ext cx="12192000" cy="6163055"/>
          </a:xfrm>
        </p:spPr>
        <p:txBody>
          <a:bodyPr/>
          <a:lstStyle/>
          <a:p>
            <a:r>
              <a:rPr lang="en-US" b="1" dirty="0" smtClean="0">
                <a:latin typeface="Times New Roman" pitchFamily="18" charset="0"/>
                <a:cs typeface="Times New Roman" pitchFamily="18" charset="0"/>
              </a:rPr>
              <a:t>Reason and Belief:</a:t>
            </a:r>
          </a:p>
          <a:p>
            <a:pPr>
              <a:buNone/>
            </a:pPr>
            <a:r>
              <a:rPr lang="en-US" dirty="0" smtClean="0">
                <a:latin typeface="Times New Roman" pitchFamily="18" charset="0"/>
                <a:cs typeface="Times New Roman" pitchFamily="18" charset="0"/>
              </a:rPr>
              <a:t>Belief does not provide justification or explanations but accepts a given statement as true. Reason is a cause, explanation or justification for an action or event. Belief is often led by intuition or emotions.</a:t>
            </a:r>
          </a:p>
          <a:p>
            <a:pPr>
              <a:buNone/>
            </a:pPr>
            <a:r>
              <a:rPr lang="en-US" dirty="0" smtClean="0">
                <a:latin typeface="Times New Roman" pitchFamily="18" charset="0"/>
                <a:cs typeface="Times New Roman" pitchFamily="18" charset="0"/>
              </a:rPr>
              <a:t>	A belief is an assumed truth. Reason is a tool to understand proofs. Reason only accepts things for which proofs can be given.</a:t>
            </a:r>
          </a:p>
          <a:p>
            <a:pPr>
              <a:buNone/>
            </a:pPr>
            <a:r>
              <a:rPr lang="en-US" dirty="0" smtClean="0">
                <a:latin typeface="Times New Roman" pitchFamily="18" charset="0"/>
                <a:cs typeface="Times New Roman" pitchFamily="18" charset="0"/>
              </a:rPr>
              <a:t>Belief which arise out of lack of adequate reasoning cause man to be an obstacle in our progress. Reasoning encourages scientific attitude and logical thinking and thus helps a person to examine his </a:t>
            </a:r>
            <a:r>
              <a:rPr lang="en-US" smtClean="0">
                <a:latin typeface="Times New Roman" pitchFamily="18" charset="0"/>
                <a:cs typeface="Times New Roman" pitchFamily="18" charset="0"/>
              </a:rPr>
              <a:t>own beliefs.</a:t>
            </a:r>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0" y="0"/>
            <a:ext cx="12192000" cy="841248"/>
          </a:xfrm>
        </p:spPr>
        <p:txBody>
          <a:bodyPr/>
          <a:lstStyle/>
          <a:p>
            <a:r>
              <a:rPr lang="en-US" dirty="0" smtClean="0">
                <a:latin typeface="Times New Roman" pitchFamily="18" charset="0"/>
                <a:cs typeface="Times New Roman" pitchFamily="18" charset="0"/>
              </a:rPr>
              <a:t>CONT……</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4307413-3795-40D3-97FA-7DDFA6459D8F}"/>
              </a:ext>
            </a:extLst>
          </p:cNvPr>
          <p:cNvSpPr>
            <a:spLocks noGrp="1"/>
          </p:cNvSpPr>
          <p:nvPr>
            <p:ph idx="1"/>
          </p:nvPr>
        </p:nvSpPr>
        <p:spPr>
          <a:xfrm>
            <a:off x="1524001" y="2188216"/>
            <a:ext cx="9351819" cy="1269507"/>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marL="45720" indent="0" algn="ctr">
              <a:buNone/>
            </a:pPr>
            <a:r>
              <a:rPr lang="en-US" sz="8800" b="1" i="1" dirty="0">
                <a:latin typeface="Times New Roman" panose="02020603050405020304" pitchFamily="18" charset="0"/>
                <a:cs typeface="Times New Roman" panose="02020603050405020304" pitchFamily="18" charset="0"/>
              </a:rPr>
              <a:t>THANK YOU</a:t>
            </a:r>
            <a:endParaRPr lang="en-IN" sz="8800" b="1" i="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600306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93800" y="1155700"/>
            <a:ext cx="10591800" cy="4419599"/>
          </a:xfrm>
        </p:spPr>
        <p:txBody>
          <a:bodyPr>
            <a:normAutofit/>
          </a:bodyPr>
          <a:lstStyle/>
          <a:p>
            <a:r>
              <a:rPr lang="en-US" sz="4000" dirty="0" smtClean="0">
                <a:latin typeface="Times New Roman" pitchFamily="18" charset="0"/>
                <a:cs typeface="Times New Roman" pitchFamily="18" charset="0"/>
              </a:rPr>
              <a:t>Unit-2: </a:t>
            </a:r>
            <a:endParaRPr lang="en-US" sz="4000" dirty="0" smtClean="0">
              <a:latin typeface="Times New Roman" pitchFamily="18" charset="0"/>
              <a:cs typeface="Times New Roman" pitchFamily="18" charset="0"/>
            </a:endParaRPr>
          </a:p>
          <a:p>
            <a:r>
              <a:rPr lang="en-US" sz="4000" dirty="0" smtClean="0">
                <a:latin typeface="Times New Roman" pitchFamily="18" charset="0"/>
                <a:cs typeface="Times New Roman" pitchFamily="18" charset="0"/>
              </a:rPr>
              <a:t>Western </a:t>
            </a:r>
            <a:r>
              <a:rPr lang="en-US" sz="4000" dirty="0" smtClean="0">
                <a:latin typeface="Times New Roman" pitchFamily="18" charset="0"/>
                <a:cs typeface="Times New Roman" pitchFamily="18" charset="0"/>
              </a:rPr>
              <a:t>thinkers of education-Plato, Dewey, </a:t>
            </a:r>
            <a:r>
              <a:rPr lang="en-US" sz="4000" dirty="0" err="1" smtClean="0">
                <a:latin typeface="Times New Roman" pitchFamily="18" charset="0"/>
                <a:cs typeface="Times New Roman" pitchFamily="18" charset="0"/>
              </a:rPr>
              <a:t>Freire</a:t>
            </a:r>
            <a:r>
              <a:rPr lang="en-US" sz="4000" dirty="0" smtClean="0">
                <a:latin typeface="Times New Roman" pitchFamily="18" charset="0"/>
                <a:cs typeface="Times New Roman" pitchFamily="18" charset="0"/>
              </a:rPr>
              <a:t>.</a:t>
            </a:r>
            <a:endParaRPr lang="en-IN" sz="4000" dirty="0" smtClean="0">
              <a:latin typeface="Times New Roman" pitchFamily="18" charset="0"/>
              <a:cs typeface="Times New Roman" pitchFamily="18" charset="0"/>
            </a:endParaRPr>
          </a:p>
          <a:p>
            <a:r>
              <a:rPr lang="en-US" sz="4000" dirty="0" smtClean="0">
                <a:latin typeface="Times New Roman" pitchFamily="18" charset="0"/>
                <a:cs typeface="Times New Roman" pitchFamily="18" charset="0"/>
              </a:rPr>
              <a:t>Indian thinkers of education- Vivekananda, Tagore, Gandhi.</a:t>
            </a:r>
            <a:endParaRPr lang="en-IN" sz="4000" dirty="0">
              <a:latin typeface="Times New Roman" pitchFamily="18" charset="0"/>
              <a:cs typeface="Times New Roman" pitchFamily="18" charset="0"/>
            </a:endParaRPr>
          </a:p>
        </p:txBody>
      </p:sp>
      <p:sp>
        <p:nvSpPr>
          <p:cNvPr id="3" name="Title 2"/>
          <p:cNvSpPr>
            <a:spLocks noGrp="1"/>
          </p:cNvSpPr>
          <p:nvPr>
            <p:ph type="title"/>
          </p:nvPr>
        </p:nvSpPr>
        <p:spPr>
          <a:xfrm>
            <a:off x="0" y="0"/>
            <a:ext cx="12192000" cy="1066800"/>
          </a:xfrm>
        </p:spPr>
        <p:txBody>
          <a:bodyPr/>
          <a:lstStyle/>
          <a:p>
            <a:r>
              <a:rPr lang="en-IN" dirty="0" smtClean="0">
                <a:latin typeface="Times New Roman" pitchFamily="18" charset="0"/>
                <a:cs typeface="Times New Roman" pitchFamily="18" charset="0"/>
              </a:rPr>
              <a:t>Unit-2</a:t>
            </a:r>
            <a:endParaRPr lang="en-IN"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22300"/>
            <a:ext cx="12192000" cy="6235700"/>
          </a:xfrm>
        </p:spPr>
        <p:txBody>
          <a:bodyPr>
            <a:normAutofit fontScale="77500" lnSpcReduction="20000"/>
          </a:bodyPr>
          <a:lstStyle/>
          <a:p>
            <a:pPr algn="just"/>
            <a:r>
              <a:rPr lang="en-US" sz="4100" dirty="0" smtClean="0">
                <a:latin typeface="Times New Roman" pitchFamily="18" charset="0"/>
                <a:cs typeface="Times New Roman" pitchFamily="18" charset="0"/>
              </a:rPr>
              <a:t>*Plato’s Theory of Education:</a:t>
            </a:r>
            <a:endParaRPr lang="en-IN" sz="4100" dirty="0" smtClean="0">
              <a:latin typeface="Times New Roman" pitchFamily="18" charset="0"/>
              <a:cs typeface="Times New Roman" pitchFamily="18" charset="0"/>
            </a:endParaRPr>
          </a:p>
          <a:p>
            <a:pPr algn="just"/>
            <a:r>
              <a:rPr lang="en-US" sz="4100" dirty="0" smtClean="0">
                <a:latin typeface="Times New Roman" pitchFamily="18" charset="0"/>
                <a:cs typeface="Times New Roman" pitchFamily="18" charset="0"/>
              </a:rPr>
              <a:t>Plato insisted that a love of truth would crowd out </a:t>
            </a:r>
            <a:r>
              <a:rPr lang="en-US" sz="4100" dirty="0" err="1" smtClean="0">
                <a:latin typeface="Times New Roman" pitchFamily="18" charset="0"/>
                <a:cs typeface="Times New Roman" pitchFamily="18" charset="0"/>
              </a:rPr>
              <a:t>vice,including</a:t>
            </a:r>
            <a:r>
              <a:rPr lang="en-US" sz="4100" dirty="0" smtClean="0">
                <a:latin typeface="Times New Roman" pitchFamily="18" charset="0"/>
                <a:cs typeface="Times New Roman" pitchFamily="18" charset="0"/>
              </a:rPr>
              <a:t> the desire for pleasure or profit. One who loves truth will have no tolerance for </a:t>
            </a:r>
            <a:r>
              <a:rPr lang="en-US" sz="4100" dirty="0" err="1" smtClean="0">
                <a:latin typeface="Times New Roman" pitchFamily="18" charset="0"/>
                <a:cs typeface="Times New Roman" pitchFamily="18" charset="0"/>
              </a:rPr>
              <a:t>falsehood,by</a:t>
            </a:r>
            <a:r>
              <a:rPr lang="en-US" sz="4100" dirty="0" smtClean="0">
                <a:latin typeface="Times New Roman" pitchFamily="18" charset="0"/>
                <a:cs typeface="Times New Roman" pitchFamily="18" charset="0"/>
              </a:rPr>
              <a:t> definition.</a:t>
            </a:r>
            <a:endParaRPr lang="en-IN" sz="4100" dirty="0" smtClean="0">
              <a:latin typeface="Times New Roman" pitchFamily="18" charset="0"/>
              <a:cs typeface="Times New Roman" pitchFamily="18" charset="0"/>
            </a:endParaRPr>
          </a:p>
          <a:p>
            <a:pPr algn="just"/>
            <a:r>
              <a:rPr lang="en-US" sz="4100" b="1" dirty="0" smtClean="0">
                <a:latin typeface="Times New Roman" pitchFamily="18" charset="0"/>
                <a:cs typeface="Times New Roman" pitchFamily="18" charset="0"/>
              </a:rPr>
              <a:t>*The Cave: What Education is</a:t>
            </a:r>
            <a:endParaRPr lang="en-IN" sz="4100" dirty="0" smtClean="0">
              <a:latin typeface="Times New Roman" pitchFamily="18" charset="0"/>
              <a:cs typeface="Times New Roman" pitchFamily="18" charset="0"/>
            </a:endParaRPr>
          </a:p>
          <a:p>
            <a:pPr algn="just"/>
            <a:r>
              <a:rPr lang="en-US" sz="4100" dirty="0" smtClean="0">
                <a:latin typeface="Times New Roman" pitchFamily="18" charset="0"/>
                <a:cs typeface="Times New Roman" pitchFamily="18" charset="0"/>
              </a:rPr>
              <a:t>Probably the most famous and well-known of Plato’s work is his Allegory of the cave, found in book VII of the republic.</a:t>
            </a:r>
            <a:endParaRPr lang="en-IN" sz="4100" dirty="0" smtClean="0">
              <a:latin typeface="Times New Roman" pitchFamily="18" charset="0"/>
              <a:cs typeface="Times New Roman" pitchFamily="18" charset="0"/>
            </a:endParaRPr>
          </a:p>
          <a:p>
            <a:pPr algn="just"/>
            <a:r>
              <a:rPr lang="en-US" sz="4100" dirty="0" smtClean="0">
                <a:latin typeface="Times New Roman" pitchFamily="18" charset="0"/>
                <a:cs typeface="Times New Roman" pitchFamily="18" charset="0"/>
              </a:rPr>
              <a:t>In the end, Plato explains his point straightforwardly.“Our argument shows that the power and capacity of </a:t>
            </a:r>
            <a:r>
              <a:rPr lang="en-US" sz="4100" dirty="0" err="1" smtClean="0">
                <a:latin typeface="Times New Roman" pitchFamily="18" charset="0"/>
                <a:cs typeface="Times New Roman" pitchFamily="18" charset="0"/>
              </a:rPr>
              <a:t>learningexists</a:t>
            </a:r>
            <a:r>
              <a:rPr lang="en-US" sz="4100" dirty="0" smtClean="0">
                <a:latin typeface="Times New Roman" pitchFamily="18" charset="0"/>
                <a:cs typeface="Times New Roman" pitchFamily="18" charset="0"/>
              </a:rPr>
              <a:t> in the soul already; and that just as the eye was unable to turn from darkness to light without the whole body, so too  the instrument of knowledge can only by the movement by the whole soul be turned from the world of becoming into that o being, and learn by degrees to endure the sight of being and of the brightest and best of being, or in other words, the </a:t>
            </a:r>
            <a:r>
              <a:rPr lang="en-US" sz="4100" dirty="0" smtClean="0">
                <a:latin typeface="Times New Roman" pitchFamily="18" charset="0"/>
                <a:cs typeface="Times New Roman" pitchFamily="18" charset="0"/>
              </a:rPr>
              <a:t>good.</a:t>
            </a:r>
            <a:r>
              <a:rPr lang="en-US" sz="4000" dirty="0" smtClean="0"/>
              <a:t>”</a:t>
            </a:r>
            <a:endParaRPr lang="en-IN" sz="4000" dirty="0" smtClean="0"/>
          </a:p>
          <a:p>
            <a:pPr>
              <a:buNone/>
            </a:pPr>
            <a:endParaRPr lang="en-US" sz="4000" dirty="0" smtClean="0">
              <a:latin typeface="Times New Roman" pitchFamily="18" charset="0"/>
              <a:cs typeface="Times New Roman" pitchFamily="18" charset="0"/>
            </a:endParaRPr>
          </a:p>
        </p:txBody>
      </p:sp>
      <p:sp>
        <p:nvSpPr>
          <p:cNvPr id="3" name="Title 2"/>
          <p:cNvSpPr>
            <a:spLocks noGrp="1"/>
          </p:cNvSpPr>
          <p:nvPr>
            <p:ph type="title"/>
          </p:nvPr>
        </p:nvSpPr>
        <p:spPr>
          <a:xfrm>
            <a:off x="0" y="0"/>
            <a:ext cx="12192000" cy="736600"/>
          </a:xfrm>
        </p:spPr>
        <p:txBody>
          <a:bodyPr/>
          <a:lstStyle/>
          <a:p>
            <a:r>
              <a:rPr lang="en-IN" dirty="0" smtClean="0">
                <a:latin typeface="Times New Roman" pitchFamily="18" charset="0"/>
                <a:cs typeface="Times New Roman" pitchFamily="18" charset="0"/>
              </a:rPr>
              <a:t>1.0 Plato:</a:t>
            </a:r>
            <a:endParaRPr lang="en-IN"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1330</TotalTime>
  <Words>2022</Words>
  <Application>Microsoft Office PowerPoint</Application>
  <PresentationFormat>Custom</PresentationFormat>
  <Paragraphs>172</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B.Ed 2st Sem Presentation On Paper-C8a, Unit-i, M.M Mam</vt:lpstr>
      <vt:lpstr>Cont….</vt:lpstr>
      <vt:lpstr>Cont….</vt:lpstr>
      <vt:lpstr>Differences:</vt:lpstr>
      <vt:lpstr> CONT…….</vt:lpstr>
      <vt:lpstr>CONT……</vt:lpstr>
      <vt:lpstr>Slide 7</vt:lpstr>
      <vt:lpstr>Unit-2</vt:lpstr>
      <vt:lpstr>1.0 Plato:</vt:lpstr>
      <vt:lpstr>1.0 Plato:</vt:lpstr>
      <vt:lpstr>1.0 Plato:</vt:lpstr>
      <vt:lpstr>B.Ed 2nd Sem, Paper-C8a, Unit-3, M.M mam.</vt:lpstr>
      <vt:lpstr>A) At home: Family as a Social Institution:</vt:lpstr>
      <vt:lpstr>CONT….</vt:lpstr>
      <vt:lpstr>Slide 15</vt:lpstr>
      <vt:lpstr>UNIT-4</vt:lpstr>
      <vt:lpstr>1.0 CONCEPT OF CURRICULUM:</vt:lpstr>
      <vt:lpstr>2.0 TYPES OF CURRICULUM:</vt:lpstr>
      <vt:lpstr>4. Stages of Specific Curriculum:</vt:lpstr>
      <vt:lpstr>5. Curriculum reforms in India:</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SYNOPSIS PRESENTATION ON COMMUNICATION COMPETENCE OF PROFESSIONAL AND NON-PROFESSIONAL STUDENTS WITH SPECIAL REFERENCE TO THEIR ENGLISH LANGUAGE PROFICIENCY</dc:title>
  <dc:creator>BerlinAjinkya</dc:creator>
  <cp:lastModifiedBy>hp</cp:lastModifiedBy>
  <cp:revision>208</cp:revision>
  <dcterms:created xsi:type="dcterms:W3CDTF">2020-11-06T04:43:38Z</dcterms:created>
  <dcterms:modified xsi:type="dcterms:W3CDTF">2022-04-18T15:40:59Z</dcterms:modified>
</cp:coreProperties>
</file>