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3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DA21D2-B1DA-4A41-AFC1-BDA05722000C}" type="datetimeFigureOut">
              <a:rPr lang="en-US" smtClean="0"/>
              <a:pPr/>
              <a:t>4/19/2022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DA7AA7-DB5A-4EFC-96FC-E8783D84F39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DA7AA7-DB5A-4EFC-96FC-E8783D84F39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5EDAD8F-DE8C-4950-957C-A17630DC5861}" type="datetimeFigureOut">
              <a:rPr lang="en-US" smtClean="0"/>
              <a:pPr/>
              <a:t>4/19/2022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4364F39-51F0-478B-B294-38D8EA26C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364F39-51F0-478B-B294-38D8EA26C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364F39-51F0-478B-B294-38D8EA26C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364F39-51F0-478B-B294-38D8EA26C06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364F39-51F0-478B-B294-38D8EA26C06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364F39-51F0-478B-B294-38D8EA26C06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4364F39-51F0-478B-B294-38D8EA26C06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4364F39-51F0-478B-B294-38D8EA26C06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5EDAD8F-DE8C-4950-957C-A17630DC5861}" type="datetimeFigureOut">
              <a:rPr lang="en-US" smtClean="0"/>
              <a:pPr/>
              <a:t>4/19/2022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4364F39-51F0-478B-B294-38D8EA26C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5EDAD8F-DE8C-4950-957C-A17630DC5861}" type="datetimeFigureOut">
              <a:rPr lang="en-US" smtClean="0"/>
              <a:pPr/>
              <a:t>4/19/2022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364F39-51F0-478B-B294-38D8EA26C06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5EDAD8F-DE8C-4950-957C-A17630DC5861}" type="datetimeFigureOut">
              <a:rPr lang="en-US" smtClean="0"/>
              <a:pPr/>
              <a:t>4/19/2022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4364F39-51F0-478B-B294-38D8EA26C06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5EDAD8F-DE8C-4950-957C-A17630DC5861}" type="datetimeFigureOut">
              <a:rPr lang="en-US" smtClean="0"/>
              <a:pPr/>
              <a:t>4/19/2022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4364F39-51F0-478B-B294-38D8EA26C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000240"/>
            <a:ext cx="8929718" cy="1857388"/>
          </a:xfrm>
        </p:spPr>
        <p:txBody>
          <a:bodyPr>
            <a:normAutofit/>
          </a:bodyPr>
          <a:lstStyle/>
          <a:p>
            <a:r>
              <a:rPr lang="en-IN" sz="4800" dirty="0" smtClean="0">
                <a:latin typeface="Algerian" pitchFamily="82" charset="0"/>
              </a:rPr>
              <a:t>The role of state in curriculum</a:t>
            </a:r>
            <a:endParaRPr lang="en-US" sz="4800" dirty="0">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222" y="357166"/>
            <a:ext cx="3429024" cy="714380"/>
          </a:xfrm>
        </p:spPr>
        <p:txBody>
          <a:bodyPr>
            <a:normAutofit/>
          </a:bodyPr>
          <a:lstStyle/>
          <a:p>
            <a:r>
              <a:rPr lang="en-IN" sz="3200" dirty="0" smtClean="0">
                <a:latin typeface="Algerian" pitchFamily="82" charset="0"/>
              </a:rPr>
              <a:t>INTRODUCTION:</a:t>
            </a:r>
            <a:endParaRPr lang="en-US" sz="3200" dirty="0">
              <a:latin typeface="Algerian" pitchFamily="82" charset="0"/>
            </a:endParaRPr>
          </a:p>
        </p:txBody>
      </p:sp>
      <p:sp>
        <p:nvSpPr>
          <p:cNvPr id="3" name="Text Placeholder 2"/>
          <p:cNvSpPr>
            <a:spLocks noGrp="1"/>
          </p:cNvSpPr>
          <p:nvPr>
            <p:ph type="body" idx="1"/>
          </p:nvPr>
        </p:nvSpPr>
        <p:spPr>
          <a:xfrm>
            <a:off x="500034" y="1285860"/>
            <a:ext cx="8066117" cy="3929090"/>
          </a:xfrm>
        </p:spPr>
        <p:txBody>
          <a:bodyPr>
            <a:normAutofit lnSpcReduction="10000"/>
          </a:bodyPr>
          <a:lstStyle/>
          <a:p>
            <a:r>
              <a:rPr lang="en-IN" sz="2000" dirty="0" smtClean="0"/>
              <a:t>              The term ‘State’ thus means a group of people occupying a definite territory, organized under a Government and who are subject to no outside control. Woodrow Wilson giving a very simple and matter-of-fact definition says that the State is a “People organized for law within a definite territory.” </a:t>
            </a:r>
          </a:p>
          <a:p>
            <a:r>
              <a:rPr lang="en-IN" sz="2000" dirty="0" smtClean="0"/>
              <a:t>               State is an association and brings about co-ordination among various </a:t>
            </a:r>
            <a:r>
              <a:rPr lang="en-IN" sz="2000" dirty="0" err="1" smtClean="0"/>
              <a:t>agencies.It</a:t>
            </a:r>
            <a:r>
              <a:rPr lang="en-IN" sz="2000" dirty="0" smtClean="0"/>
              <a:t> is well-organized part of the society in a systematic and effective </a:t>
            </a:r>
            <a:r>
              <a:rPr lang="en-IN" sz="2000" dirty="0" err="1" smtClean="0"/>
              <a:t>manner.It</a:t>
            </a:r>
            <a:r>
              <a:rPr lang="en-IN" sz="2000" dirty="0" smtClean="0"/>
              <a:t> not only ensures peace and order in the society, but also promotes general well-being and prosperity of the human being. State, in fact, maintains and develops the human culture and civilization through ages.</a:t>
            </a:r>
          </a:p>
          <a:p>
            <a:r>
              <a:rPr lang="en-IN"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1866" y="-357214"/>
            <a:ext cx="8429684" cy="1214446"/>
          </a:xfrm>
        </p:spPr>
        <p:txBody>
          <a:bodyPr>
            <a:noAutofit/>
          </a:bodyPr>
          <a:lstStyle/>
          <a:p>
            <a:r>
              <a:rPr lang="en-IN" sz="3200" dirty="0" err="1" smtClean="0">
                <a:latin typeface="Algerian" pitchFamily="82" charset="0"/>
              </a:rPr>
              <a:t>HiSTORICAL</a:t>
            </a:r>
            <a:r>
              <a:rPr lang="en-IN" sz="3200" dirty="0" smtClean="0">
                <a:latin typeface="Algerian" pitchFamily="82" charset="0"/>
              </a:rPr>
              <a:t> PERSPECTIVE: </a:t>
            </a:r>
            <a:endParaRPr lang="en-US" sz="3200" dirty="0">
              <a:latin typeface="Algerian" pitchFamily="82" charset="0"/>
            </a:endParaRPr>
          </a:p>
        </p:txBody>
      </p:sp>
      <p:sp>
        <p:nvSpPr>
          <p:cNvPr id="3" name="Text Placeholder 2"/>
          <p:cNvSpPr>
            <a:spLocks noGrp="1"/>
          </p:cNvSpPr>
          <p:nvPr>
            <p:ph type="body" idx="1"/>
          </p:nvPr>
        </p:nvSpPr>
        <p:spPr>
          <a:xfrm>
            <a:off x="214282" y="1000108"/>
            <a:ext cx="8715436" cy="4357718"/>
          </a:xfrm>
        </p:spPr>
        <p:txBody>
          <a:bodyPr>
            <a:normAutofit/>
          </a:bodyPr>
          <a:lstStyle/>
          <a:p>
            <a:r>
              <a:rPr lang="en-IN" sz="2000" dirty="0" smtClean="0"/>
              <a:t>                Providing education is an important function of the State. Education prepares citizens for the State. Thus education and state are mutually related and one for other. Close relationship between state and education could be seen even in the ancient Greece.</a:t>
            </a:r>
          </a:p>
          <a:p>
            <a:r>
              <a:rPr lang="en-IN" sz="2000" dirty="0" smtClean="0"/>
              <a:t>                </a:t>
            </a:r>
          </a:p>
          <a:p>
            <a:r>
              <a:rPr lang="en-IN" sz="2000" dirty="0" smtClean="0"/>
              <a:t>                In Sparta, one city-state of Greece, education was controlled by the State. Another city-state of the times was Athens where democracy was most important and education was provided for preparing its children for citizenship. The autocratic rulers like Hitler of Germany and Mussolini of Italy also provided as well as controlled education according to their policy and principles. Education was subordinate to the State.</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786578" cy="1000108"/>
          </a:xfrm>
        </p:spPr>
        <p:txBody>
          <a:bodyPr>
            <a:normAutofit/>
          </a:bodyPr>
          <a:lstStyle/>
          <a:p>
            <a:pPr algn="l"/>
            <a:r>
              <a:rPr lang="en-IN" sz="2800" dirty="0" smtClean="0">
                <a:latin typeface="Algerian" pitchFamily="82" charset="0"/>
              </a:rPr>
              <a:t>Scenario of state in curriculum construction in independent </a:t>
            </a:r>
            <a:r>
              <a:rPr lang="en-IN" sz="2800" dirty="0" err="1" smtClean="0">
                <a:latin typeface="Algerian" pitchFamily="82" charset="0"/>
              </a:rPr>
              <a:t>india</a:t>
            </a:r>
            <a:r>
              <a:rPr lang="en-IN" sz="2800" dirty="0" smtClean="0">
                <a:latin typeface="Algerian" pitchFamily="82" charset="0"/>
              </a:rPr>
              <a:t>: </a:t>
            </a:r>
            <a:endParaRPr lang="en-US" sz="2800" dirty="0">
              <a:latin typeface="Algerian" pitchFamily="82" charset="0"/>
            </a:endParaRPr>
          </a:p>
        </p:txBody>
      </p:sp>
      <p:sp>
        <p:nvSpPr>
          <p:cNvPr id="3" name="Text Placeholder 2"/>
          <p:cNvSpPr>
            <a:spLocks noGrp="1"/>
          </p:cNvSpPr>
          <p:nvPr>
            <p:ph type="body" idx="1"/>
          </p:nvPr>
        </p:nvSpPr>
        <p:spPr>
          <a:xfrm>
            <a:off x="500034" y="1142984"/>
            <a:ext cx="8358246" cy="4929222"/>
          </a:xfrm>
        </p:spPr>
        <p:txBody>
          <a:bodyPr>
            <a:normAutofit/>
          </a:bodyPr>
          <a:lstStyle/>
          <a:p>
            <a:r>
              <a:rPr lang="en-IN" sz="2000" dirty="0" smtClean="0"/>
              <a:t>            India is a multicultural society made up of numerous regional and local cultures. People’s religious beliefs, ways of life and their understanding of social relationships are quite distinct from one another . All the groups have equal rights to co-exist and flourish, and the education system needs to respond to the cultural pluralism inherent in our society. </a:t>
            </a:r>
          </a:p>
          <a:p>
            <a:r>
              <a:rPr lang="en-IN" sz="2000" dirty="0" smtClean="0"/>
              <a:t>             Curriculum development has a broad scope because it is not only about the school, the learners and the teachers. It provides answers or solutions to the world’s pressing conditions and problems, such as environment, politics, socio-economics, and other issues on poverty , climate change and sustainable development. </a:t>
            </a:r>
            <a:r>
              <a:rPr lang="en-IN" sz="2000" smtClean="0"/>
              <a:t>The</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402876" y="402883"/>
            <a:ext cx="45719" cy="45719"/>
          </a:xfrm>
        </p:spPr>
        <p:txBody>
          <a:bodyPr>
            <a:normAutofit fontScale="90000"/>
          </a:bodyPr>
          <a:lstStyle/>
          <a:p>
            <a:r>
              <a:rPr lang="en-IN" sz="2800" dirty="0" smtClean="0"/>
              <a:t>The followings </a:t>
            </a:r>
            <a:endParaRPr lang="en-US" sz="2800" dirty="0"/>
          </a:p>
        </p:txBody>
      </p:sp>
      <p:sp>
        <p:nvSpPr>
          <p:cNvPr id="3" name="Text Placeholder 2"/>
          <p:cNvSpPr>
            <a:spLocks noGrp="1"/>
          </p:cNvSpPr>
          <p:nvPr>
            <p:ph type="body" idx="1"/>
          </p:nvPr>
        </p:nvSpPr>
        <p:spPr>
          <a:xfrm>
            <a:off x="142844" y="214290"/>
            <a:ext cx="8858312" cy="6429420"/>
          </a:xfrm>
        </p:spPr>
        <p:txBody>
          <a:bodyPr>
            <a:normAutofit/>
          </a:bodyPr>
          <a:lstStyle/>
          <a:p>
            <a:r>
              <a:rPr lang="en-IN" b="1" dirty="0" smtClean="0">
                <a:latin typeface="Arial Narrow" pitchFamily="34" charset="0"/>
                <a:cs typeface="Arial" pitchFamily="34" charset="0"/>
              </a:rPr>
              <a:t>The followings are the roles of State in Curriculum Construction:</a:t>
            </a:r>
          </a:p>
          <a:p>
            <a:pPr marL="457200" indent="-457200">
              <a:buAutoNum type="alphaUcPeriod"/>
            </a:pPr>
            <a:r>
              <a:rPr lang="en-IN" sz="2000" b="1" u="sng" dirty="0" smtClean="0">
                <a:latin typeface="Arial" pitchFamily="34" charset="0"/>
                <a:cs typeface="Arial" pitchFamily="34" charset="0"/>
              </a:rPr>
              <a:t>Policy Making</a:t>
            </a:r>
            <a:r>
              <a:rPr lang="en-IN" sz="2000" b="1" dirty="0" smtClean="0">
                <a:latin typeface="Arial" pitchFamily="34" charset="0"/>
                <a:cs typeface="Arial" pitchFamily="34" charset="0"/>
              </a:rPr>
              <a:t>: </a:t>
            </a:r>
            <a:r>
              <a:rPr lang="en-IN" sz="1800" dirty="0" smtClean="0">
                <a:latin typeface="Arial" pitchFamily="34" charset="0"/>
                <a:cs typeface="Arial" pitchFamily="34" charset="0"/>
              </a:rPr>
              <a:t>Normally, the state doesn’t directly construct curriculum, but it put forth the policies for different sections and levels of education.</a:t>
            </a:r>
          </a:p>
          <a:p>
            <a:pPr marL="457200" indent="-457200">
              <a:buAutoNum type="alphaUcPeriod"/>
            </a:pPr>
            <a:r>
              <a:rPr lang="en-IN" sz="2000" b="1" u="sng" dirty="0" smtClean="0">
                <a:latin typeface="Arial Narrow" pitchFamily="34" charset="0"/>
                <a:cs typeface="Arial" pitchFamily="34" charset="0"/>
              </a:rPr>
              <a:t>Construction of Bodies</a:t>
            </a:r>
            <a:r>
              <a:rPr lang="en-IN" sz="2000" b="1" dirty="0" smtClean="0">
                <a:latin typeface="Arial Narrow" pitchFamily="34" charset="0"/>
                <a:cs typeface="Arial" pitchFamily="34" charset="0"/>
              </a:rPr>
              <a:t>: </a:t>
            </a:r>
            <a:r>
              <a:rPr lang="en-IN" sz="1800" dirty="0" smtClean="0">
                <a:latin typeface="Arial" pitchFamily="34" charset="0"/>
                <a:cs typeface="Arial" pitchFamily="34" charset="0"/>
              </a:rPr>
              <a:t>The state constructs official bodies at different for construction of curricula for different courses and programmes offered at </a:t>
            </a:r>
            <a:r>
              <a:rPr lang="en-IN" sz="1800" dirty="0" err="1" smtClean="0">
                <a:latin typeface="Arial" pitchFamily="34" charset="0"/>
                <a:cs typeface="Arial" pitchFamily="34" charset="0"/>
              </a:rPr>
              <a:t>diferent</a:t>
            </a:r>
            <a:r>
              <a:rPr lang="en-IN" sz="1800" dirty="0" smtClean="0">
                <a:latin typeface="Arial" pitchFamily="34" charset="0"/>
                <a:cs typeface="Arial" pitchFamily="34" charset="0"/>
              </a:rPr>
              <a:t> levels. Different levels of such bodies are – (a) National Level, (b) State or Province Level and (c) University Level or Board Level.</a:t>
            </a:r>
          </a:p>
          <a:p>
            <a:pPr marL="457200" indent="-457200">
              <a:buAutoNum type="alphaUcPeriod"/>
            </a:pPr>
            <a:r>
              <a:rPr lang="en-IN" sz="2000" b="1" u="sng" dirty="0" smtClean="0">
                <a:latin typeface="Arial Narrow" pitchFamily="34" charset="0"/>
                <a:cs typeface="Arial" pitchFamily="34" charset="0"/>
              </a:rPr>
              <a:t>Appointment of Members</a:t>
            </a:r>
            <a:r>
              <a:rPr lang="en-IN" sz="2000" b="1" dirty="0" smtClean="0">
                <a:latin typeface="Arial Narrow" pitchFamily="34" charset="0"/>
                <a:cs typeface="Arial" pitchFamily="34" charset="0"/>
              </a:rPr>
              <a:t>: </a:t>
            </a:r>
            <a:r>
              <a:rPr lang="en-IN" sz="1800" dirty="0" smtClean="0">
                <a:latin typeface="Arial Narrow" pitchFamily="34" charset="0"/>
                <a:cs typeface="Arial" pitchFamily="34" charset="0"/>
              </a:rPr>
              <a:t>The state appoints members of different such bodies, strictly following the criteria for the selection such as the qualification, experience in the field etc.</a:t>
            </a:r>
          </a:p>
          <a:p>
            <a:pPr marL="457200" indent="-457200"/>
            <a:r>
              <a:rPr lang="en-IN" sz="1800" dirty="0" smtClean="0">
                <a:latin typeface="Arial Narrow" pitchFamily="34" charset="0"/>
                <a:cs typeface="Arial" pitchFamily="34" charset="0"/>
              </a:rPr>
              <a:t>         The criteria for the appointment are :-</a:t>
            </a:r>
          </a:p>
          <a:p>
            <a:pPr marL="457200" indent="-457200"/>
            <a:r>
              <a:rPr lang="en-IN" sz="1800" dirty="0" smtClean="0">
                <a:latin typeface="Arial Narrow" pitchFamily="34" charset="0"/>
                <a:cs typeface="Arial" pitchFamily="34" charset="0"/>
              </a:rPr>
              <a:t>          Experience in the educational field.</a:t>
            </a:r>
          </a:p>
          <a:p>
            <a:pPr marL="457200" indent="-457200"/>
            <a:r>
              <a:rPr lang="en-IN" sz="1800" dirty="0" smtClean="0">
                <a:latin typeface="Arial Narrow" pitchFamily="34" charset="0"/>
                <a:cs typeface="Arial" pitchFamily="34" charset="0"/>
              </a:rPr>
              <a:t>          High Qualification.</a:t>
            </a:r>
          </a:p>
          <a:p>
            <a:pPr marL="457200" indent="-457200"/>
            <a:r>
              <a:rPr lang="en-IN" sz="1800" dirty="0" smtClean="0">
                <a:latin typeface="Arial Narrow" pitchFamily="34" charset="0"/>
                <a:cs typeface="Arial" pitchFamily="34" charset="0"/>
              </a:rPr>
              <a:t>          Research Skills on Curriculum Construction.</a:t>
            </a:r>
          </a:p>
          <a:p>
            <a:pPr marL="457200" indent="-457200"/>
            <a:r>
              <a:rPr lang="en-IN" sz="1800" dirty="0" smtClean="0">
                <a:latin typeface="Arial Narrow" pitchFamily="34" charset="0"/>
                <a:cs typeface="Arial" pitchFamily="34" charset="0"/>
              </a:rPr>
              <a:t>          Multisided Vision.</a:t>
            </a:r>
          </a:p>
          <a:p>
            <a:pPr marL="457200" indent="-457200"/>
            <a:r>
              <a:rPr lang="en-IN" sz="1800" dirty="0" smtClean="0">
                <a:latin typeface="Arial Narrow" pitchFamily="34" charset="0"/>
                <a:cs typeface="Arial" pitchFamily="34" charset="0"/>
              </a:rPr>
              <a:t>          Knowledge in Psychology &amp; Sociology.</a:t>
            </a:r>
          </a:p>
          <a:p>
            <a:pPr marL="457200" indent="-457200"/>
            <a:r>
              <a:rPr lang="en-IN" sz="1800" dirty="0" smtClean="0">
                <a:latin typeface="Arial Narrow" pitchFamily="34" charset="0"/>
                <a:cs typeface="Arial" pitchFamily="34" charset="0"/>
              </a:rPr>
              <a:t>          Innovative Nature.  </a:t>
            </a:r>
          </a:p>
          <a:p>
            <a:pPr marL="457200" indent="-457200"/>
            <a:r>
              <a:rPr lang="en-IN" sz="1800" dirty="0" smtClean="0">
                <a:latin typeface="Arial Narrow" pitchFamily="34" charset="0"/>
                <a:cs typeface="Arial" pitchFamily="34" charset="0"/>
              </a:rPr>
              <a:t>       </a:t>
            </a:r>
          </a:p>
          <a:p>
            <a:pPr marL="457200" indent="-457200"/>
            <a:r>
              <a:rPr lang="en-IN" sz="1800" dirty="0" smtClean="0">
                <a:latin typeface="Arial Narrow" pitchFamily="34" charset="0"/>
                <a:cs typeface="Arial" pitchFamily="34" charset="0"/>
              </a:rPr>
              <a:t>       </a:t>
            </a:r>
          </a:p>
          <a:p>
            <a:pPr marL="457200" indent="-457200"/>
            <a:r>
              <a:rPr lang="en-IN" sz="1800" dirty="0" smtClean="0">
                <a:latin typeface="Arial Narrow" pitchFamily="34" charset="0"/>
                <a:cs typeface="Arial" pitchFamily="34" charset="0"/>
              </a:rPr>
              <a:t>         </a:t>
            </a:r>
          </a:p>
          <a:p>
            <a:pPr marL="457200" indent="-457200"/>
            <a:endParaRPr lang="en-IN" sz="2000" dirty="0" smtClean="0">
              <a:latin typeface="Arial" pitchFamily="34" charset="0"/>
              <a:cs typeface="Arial" pitchFamily="34" charset="0"/>
            </a:endParaRPr>
          </a:p>
          <a:p>
            <a:pPr marL="457200" indent="-457200"/>
            <a:endParaRPr lang="en-US" sz="2000" dirty="0">
              <a:latin typeface="Arial" pitchFamily="34" charset="0"/>
              <a:cs typeface="Arial" pitchFamily="34" charset="0"/>
            </a:endParaRPr>
          </a:p>
        </p:txBody>
      </p:sp>
      <p:sp>
        <p:nvSpPr>
          <p:cNvPr id="4" name="Oval 3"/>
          <p:cNvSpPr/>
          <p:nvPr/>
        </p:nvSpPr>
        <p:spPr>
          <a:xfrm>
            <a:off x="571472" y="3500438"/>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71472" y="3786190"/>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71472" y="4071942"/>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71472" y="4357694"/>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flipH="1">
            <a:off x="571473" y="4714884"/>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1472" y="5072074"/>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2" y="0"/>
            <a:ext cx="45719" cy="45719"/>
          </a:xfrm>
        </p:spPr>
        <p:txBody>
          <a:bodyPr>
            <a:normAutofit fontScale="90000"/>
          </a:bodyPr>
          <a:lstStyle/>
          <a:p>
            <a:r>
              <a:rPr lang="en-IN" dirty="0" smtClean="0"/>
              <a:t>  </a:t>
            </a:r>
            <a:endParaRPr lang="en-US" dirty="0"/>
          </a:p>
        </p:txBody>
      </p:sp>
      <p:sp>
        <p:nvSpPr>
          <p:cNvPr id="3" name="Text Placeholder 2"/>
          <p:cNvSpPr>
            <a:spLocks noGrp="1"/>
          </p:cNvSpPr>
          <p:nvPr>
            <p:ph type="body" idx="1"/>
          </p:nvPr>
        </p:nvSpPr>
        <p:spPr>
          <a:xfrm>
            <a:off x="142844" y="214290"/>
            <a:ext cx="8786874" cy="6500858"/>
          </a:xfrm>
        </p:spPr>
        <p:txBody>
          <a:bodyPr>
            <a:normAutofit/>
          </a:bodyPr>
          <a:lstStyle/>
          <a:p>
            <a:pPr marL="457200" indent="-457200">
              <a:buAutoNum type="alphaUcPeriod" startAt="4"/>
            </a:pPr>
            <a:r>
              <a:rPr lang="en-IN" sz="2000" b="1" u="sng" dirty="0" smtClean="0">
                <a:latin typeface="Arial Narrow" pitchFamily="34" charset="0"/>
              </a:rPr>
              <a:t>Providing Guidelines for Curriculum Framework: </a:t>
            </a:r>
            <a:r>
              <a:rPr lang="en-IN" sz="1800" dirty="0" smtClean="0">
                <a:latin typeface="Arial" pitchFamily="34" charset="0"/>
                <a:cs typeface="Arial" pitchFamily="34" charset="0"/>
              </a:rPr>
              <a:t>The state provides guidelines for curriculum framework in the following dimensions :-</a:t>
            </a:r>
          </a:p>
          <a:p>
            <a:pPr marL="457200" indent="-457200"/>
            <a:r>
              <a:rPr lang="en-IN" sz="1800" dirty="0" smtClean="0">
                <a:latin typeface="Arial" pitchFamily="34" charset="0"/>
                <a:cs typeface="Arial" pitchFamily="34" charset="0"/>
              </a:rPr>
              <a:t>        Aims of curriculum.</a:t>
            </a:r>
          </a:p>
          <a:p>
            <a:pPr marL="457200" indent="-457200"/>
            <a:r>
              <a:rPr lang="en-IN" sz="1800" dirty="0" smtClean="0">
                <a:latin typeface="Arial" pitchFamily="34" charset="0"/>
                <a:cs typeface="Arial" pitchFamily="34" charset="0"/>
              </a:rPr>
              <a:t>        Major focused areas.</a:t>
            </a:r>
          </a:p>
          <a:p>
            <a:pPr marL="457200" indent="-457200"/>
            <a:r>
              <a:rPr lang="en-IN" sz="1800" dirty="0" smtClean="0">
                <a:latin typeface="Arial" pitchFamily="34" charset="0"/>
                <a:cs typeface="Arial" pitchFamily="34" charset="0"/>
              </a:rPr>
              <a:t>        Duration for different courses.</a:t>
            </a:r>
          </a:p>
          <a:p>
            <a:pPr marL="457200" indent="-457200"/>
            <a:r>
              <a:rPr lang="en-IN" sz="1800" dirty="0" smtClean="0">
                <a:latin typeface="Arial" pitchFamily="34" charset="0"/>
                <a:cs typeface="Arial" pitchFamily="34" charset="0"/>
              </a:rPr>
              <a:t>        Hours to be allotted per day or per week.</a:t>
            </a:r>
          </a:p>
          <a:p>
            <a:pPr marL="457200" indent="-457200"/>
            <a:r>
              <a:rPr lang="en-IN" sz="1800" dirty="0" smtClean="0">
                <a:latin typeface="Arial" pitchFamily="34" charset="0"/>
                <a:cs typeface="Arial" pitchFamily="34" charset="0"/>
              </a:rPr>
              <a:t>        Special mention in Selection of Contents.</a:t>
            </a:r>
          </a:p>
          <a:p>
            <a:pPr marL="457200" indent="-457200">
              <a:buAutoNum type="alphaUcPeriod" startAt="5"/>
            </a:pPr>
            <a:r>
              <a:rPr lang="en-IN" sz="2000" b="1" u="sng" dirty="0" smtClean="0">
                <a:latin typeface="Arial Narrow" pitchFamily="34" charset="0"/>
                <a:cs typeface="Arial" pitchFamily="34" charset="0"/>
              </a:rPr>
              <a:t>Monitoring the Enacted Curriculum: </a:t>
            </a:r>
            <a:r>
              <a:rPr lang="en-IN" sz="1800" dirty="0" smtClean="0">
                <a:latin typeface="Arial" pitchFamily="34" charset="0"/>
                <a:cs typeface="Arial" pitchFamily="34" charset="0"/>
              </a:rPr>
              <a:t>The state also monitors the enacted curriculum by doing the following things –</a:t>
            </a:r>
          </a:p>
          <a:p>
            <a:pPr marL="457200" indent="-457200"/>
            <a:r>
              <a:rPr lang="en-IN" sz="1800" dirty="0" smtClean="0">
                <a:latin typeface="Arial" pitchFamily="34" charset="0"/>
                <a:cs typeface="Arial" pitchFamily="34" charset="0"/>
              </a:rPr>
              <a:t>        Construction of Supervising Team.</a:t>
            </a:r>
          </a:p>
          <a:p>
            <a:pPr marL="457200" indent="-457200"/>
            <a:r>
              <a:rPr lang="en-IN" sz="1800" dirty="0" smtClean="0">
                <a:latin typeface="Arial" pitchFamily="34" charset="0"/>
                <a:cs typeface="Arial" pitchFamily="34" charset="0"/>
              </a:rPr>
              <a:t>        Providing Guidelines to the Team.</a:t>
            </a:r>
          </a:p>
          <a:p>
            <a:pPr marL="457200" indent="-457200"/>
            <a:r>
              <a:rPr lang="en-IN" sz="1800" dirty="0" smtClean="0">
                <a:latin typeface="Arial" pitchFamily="34" charset="0"/>
                <a:cs typeface="Arial" pitchFamily="34" charset="0"/>
              </a:rPr>
              <a:t>        Decentralizing duties to the different sections of the Team.</a:t>
            </a:r>
          </a:p>
          <a:p>
            <a:pPr marL="457200" indent="-457200"/>
            <a:r>
              <a:rPr lang="en-IN" sz="1800" dirty="0" smtClean="0">
                <a:latin typeface="Arial" pitchFamily="34" charset="0"/>
                <a:cs typeface="Arial" pitchFamily="34" charset="0"/>
              </a:rPr>
              <a:t>        Immediate action on the Report submitted by the Team.</a:t>
            </a:r>
          </a:p>
          <a:p>
            <a:pPr marL="457200" indent="-457200"/>
            <a:r>
              <a:rPr lang="en-IN" sz="1800" dirty="0" smtClean="0">
                <a:latin typeface="Arial" pitchFamily="34" charset="0"/>
                <a:cs typeface="Arial" pitchFamily="34" charset="0"/>
              </a:rPr>
              <a:t>        Providing facilities to the Team.</a:t>
            </a:r>
          </a:p>
          <a:p>
            <a:pPr marL="457200" indent="-457200"/>
            <a:r>
              <a:rPr lang="en-IN" sz="2000" b="1" dirty="0" smtClean="0">
                <a:solidFill>
                  <a:srgbClr val="0070C0"/>
                </a:solidFill>
                <a:latin typeface="Arial Narrow" pitchFamily="34" charset="0"/>
                <a:cs typeface="Arial" pitchFamily="34" charset="0"/>
              </a:rPr>
              <a:t>F. </a:t>
            </a:r>
            <a:r>
              <a:rPr lang="en-IN" sz="1800" dirty="0" smtClean="0">
                <a:solidFill>
                  <a:srgbClr val="0070C0"/>
                </a:solidFill>
                <a:latin typeface="Arial Narrow" pitchFamily="34" charset="0"/>
                <a:cs typeface="Arial" pitchFamily="34" charset="0"/>
              </a:rPr>
              <a:t> </a:t>
            </a:r>
            <a:r>
              <a:rPr lang="en-IN" sz="2000" b="1" u="sng" dirty="0" smtClean="0">
                <a:latin typeface="Arial Narrow" pitchFamily="34" charset="0"/>
                <a:cs typeface="Arial" pitchFamily="34" charset="0"/>
              </a:rPr>
              <a:t>Ensuring Resources for Enactment of the Curriculum</a:t>
            </a:r>
            <a:r>
              <a:rPr lang="en-IN" sz="2000" b="1" dirty="0" smtClean="0">
                <a:latin typeface="Arial" pitchFamily="34" charset="0"/>
                <a:cs typeface="Arial" pitchFamily="34" charset="0"/>
              </a:rPr>
              <a:t>:</a:t>
            </a:r>
            <a:r>
              <a:rPr lang="en-IN" sz="1800" dirty="0" smtClean="0">
                <a:solidFill>
                  <a:srgbClr val="0070C0"/>
                </a:solidFill>
                <a:latin typeface="Arial" pitchFamily="34" charset="0"/>
                <a:cs typeface="Arial" pitchFamily="34" charset="0"/>
              </a:rPr>
              <a:t> </a:t>
            </a:r>
            <a:r>
              <a:rPr lang="en-IN" sz="1800" dirty="0" smtClean="0">
                <a:latin typeface="Arial" pitchFamily="34" charset="0"/>
                <a:cs typeface="Arial" pitchFamily="34" charset="0"/>
              </a:rPr>
              <a:t>The state ensures the resources for enactment of the curriculum in the following aspects :-   </a:t>
            </a:r>
            <a:endParaRPr lang="en-IN" sz="1800" dirty="0" smtClean="0">
              <a:solidFill>
                <a:srgbClr val="0070C0"/>
              </a:solidFill>
              <a:latin typeface="Arial" pitchFamily="34" charset="0"/>
              <a:cs typeface="Arial" pitchFamily="34" charset="0"/>
            </a:endParaRPr>
          </a:p>
          <a:p>
            <a:pPr marL="457200" indent="-457200"/>
            <a:r>
              <a:rPr lang="en-IN" sz="1800" dirty="0" smtClean="0">
                <a:latin typeface="Arial" pitchFamily="34" charset="0"/>
                <a:cs typeface="Arial" pitchFamily="34" charset="0"/>
              </a:rPr>
              <a:t>        Ensuring human resources.</a:t>
            </a:r>
          </a:p>
          <a:p>
            <a:pPr marL="457200" indent="-457200"/>
            <a:r>
              <a:rPr lang="en-IN" sz="1800" dirty="0" smtClean="0">
                <a:latin typeface="Arial" pitchFamily="34" charset="0"/>
                <a:cs typeface="Arial" pitchFamily="34" charset="0"/>
              </a:rPr>
              <a:t>        Ensuring material resources. </a:t>
            </a:r>
          </a:p>
          <a:p>
            <a:pPr marL="457200" indent="-457200"/>
            <a:r>
              <a:rPr lang="en-IN" sz="1800" dirty="0" smtClean="0">
                <a:latin typeface="Arial" pitchFamily="34" charset="0"/>
                <a:cs typeface="Arial" pitchFamily="34" charset="0"/>
              </a:rPr>
              <a:t>        Flexible procedure purchasing new materials.</a:t>
            </a:r>
          </a:p>
          <a:p>
            <a:pPr marL="342900" indent="-342900"/>
            <a:r>
              <a:rPr lang="en-IN" sz="1800" dirty="0" smtClean="0">
                <a:latin typeface="Arial" pitchFamily="34" charset="0"/>
                <a:cs typeface="Arial" pitchFamily="34" charset="0"/>
              </a:rPr>
              <a:t>        </a:t>
            </a:r>
            <a:endParaRPr lang="en-US" sz="1800" dirty="0">
              <a:latin typeface="Arial" pitchFamily="34" charset="0"/>
              <a:cs typeface="Arial" pitchFamily="34" charset="0"/>
            </a:endParaRPr>
          </a:p>
        </p:txBody>
      </p:sp>
      <p:sp>
        <p:nvSpPr>
          <p:cNvPr id="4" name="Oval 3"/>
          <p:cNvSpPr/>
          <p:nvPr/>
        </p:nvSpPr>
        <p:spPr>
          <a:xfrm>
            <a:off x="571472" y="1000108"/>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71472" y="1357298"/>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71472" y="1643050"/>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71472" y="2000240"/>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1472" y="2285992"/>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flipV="1">
            <a:off x="571472" y="3286124"/>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71472" y="3571876"/>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71472" y="3857628"/>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1472" y="4214818"/>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71472" y="4500570"/>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 </a:t>
            </a:r>
            <a:endParaRPr lang="en-US" dirty="0"/>
          </a:p>
        </p:txBody>
      </p:sp>
      <p:sp>
        <p:nvSpPr>
          <p:cNvPr id="14" name="Oval 13"/>
          <p:cNvSpPr/>
          <p:nvPr/>
        </p:nvSpPr>
        <p:spPr>
          <a:xfrm>
            <a:off x="571472" y="5429264"/>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71472" y="5786454"/>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71472" y="6072206"/>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285784" y="-45719"/>
            <a:ext cx="71470" cy="45719"/>
          </a:xfrm>
        </p:spPr>
        <p:txBody>
          <a:bodyPr>
            <a:normAutofit fontScale="90000"/>
          </a:bodyPr>
          <a:lstStyle/>
          <a:p>
            <a:r>
              <a:rPr lang="en-IN" dirty="0" smtClean="0"/>
              <a:t> </a:t>
            </a:r>
            <a:endParaRPr lang="en-US" dirty="0"/>
          </a:p>
        </p:txBody>
      </p:sp>
      <p:sp>
        <p:nvSpPr>
          <p:cNvPr id="3" name="Text Placeholder 2"/>
          <p:cNvSpPr>
            <a:spLocks noGrp="1"/>
          </p:cNvSpPr>
          <p:nvPr>
            <p:ph type="body" idx="1"/>
          </p:nvPr>
        </p:nvSpPr>
        <p:spPr>
          <a:xfrm>
            <a:off x="142844" y="142852"/>
            <a:ext cx="8858312" cy="6572296"/>
          </a:xfrm>
        </p:spPr>
        <p:txBody>
          <a:bodyPr>
            <a:normAutofit/>
          </a:bodyPr>
          <a:lstStyle/>
          <a:p>
            <a:r>
              <a:rPr lang="en-IN" dirty="0" smtClean="0"/>
              <a:t>   </a:t>
            </a:r>
            <a:r>
              <a:rPr lang="en-IN" sz="1800" dirty="0" smtClean="0">
                <a:latin typeface="Arial" pitchFamily="34" charset="0"/>
                <a:cs typeface="Arial" pitchFamily="34" charset="0"/>
              </a:rPr>
              <a:t>Immediate Actions for maintenance.</a:t>
            </a:r>
          </a:p>
          <a:p>
            <a:r>
              <a:rPr lang="en-IN" sz="1800" dirty="0" smtClean="0">
                <a:latin typeface="Arial" pitchFamily="34" charset="0"/>
                <a:cs typeface="Arial" pitchFamily="34" charset="0"/>
              </a:rPr>
              <a:t>     Organizing meetings of headmasters/headmistresses.</a:t>
            </a:r>
          </a:p>
          <a:p>
            <a:r>
              <a:rPr lang="en-IN" sz="1800" dirty="0" smtClean="0">
                <a:solidFill>
                  <a:srgbClr val="0070C0"/>
                </a:solidFill>
                <a:latin typeface="Arial" pitchFamily="34" charset="0"/>
                <a:cs typeface="Arial" pitchFamily="34" charset="0"/>
              </a:rPr>
              <a:t>G. </a:t>
            </a:r>
            <a:r>
              <a:rPr lang="en-IN" sz="2000" b="1" u="sng" dirty="0" smtClean="0">
                <a:latin typeface="Arial Narrow" pitchFamily="34" charset="0"/>
                <a:cs typeface="Arial" pitchFamily="34" charset="0"/>
              </a:rPr>
              <a:t>Assessment of Existing Curriculum: </a:t>
            </a:r>
            <a:r>
              <a:rPr lang="en-IN" sz="1800" dirty="0" smtClean="0">
                <a:latin typeface="Arial" pitchFamily="34" charset="0"/>
                <a:cs typeface="Arial" pitchFamily="34" charset="0"/>
              </a:rPr>
              <a:t>The state not only ensures human resources for enactment of the existing curriculum but also asses the existing curriculum by the help of the following :-</a:t>
            </a:r>
          </a:p>
          <a:p>
            <a:r>
              <a:rPr lang="en-IN" sz="1800" dirty="0" smtClean="0">
                <a:latin typeface="Arial" pitchFamily="34" charset="0"/>
                <a:cs typeface="Arial" pitchFamily="34" charset="0"/>
              </a:rPr>
              <a:t>      Collecting feedback from all the stake holders.</a:t>
            </a:r>
          </a:p>
          <a:p>
            <a:r>
              <a:rPr lang="en-IN" sz="1800" dirty="0" smtClean="0">
                <a:latin typeface="Arial" pitchFamily="34" charset="0"/>
                <a:cs typeface="Arial" pitchFamily="34" charset="0"/>
              </a:rPr>
              <a:t>      Systematic Analysis of the Feedback.</a:t>
            </a:r>
          </a:p>
          <a:p>
            <a:r>
              <a:rPr lang="en-IN" sz="1800" dirty="0" smtClean="0">
                <a:latin typeface="Arial" pitchFamily="34" charset="0"/>
                <a:cs typeface="Arial" pitchFamily="34" charset="0"/>
              </a:rPr>
              <a:t>      Checking the Validity and Reliability of Feedback.</a:t>
            </a:r>
          </a:p>
          <a:p>
            <a:r>
              <a:rPr lang="en-IN" sz="1800" dirty="0" smtClean="0">
                <a:solidFill>
                  <a:srgbClr val="0070C0"/>
                </a:solidFill>
                <a:latin typeface="Arial" pitchFamily="34" charset="0"/>
                <a:cs typeface="Arial" pitchFamily="34" charset="0"/>
              </a:rPr>
              <a:t>H. </a:t>
            </a:r>
            <a:r>
              <a:rPr lang="en-IN" sz="2000" b="1" u="sng" dirty="0" smtClean="0">
                <a:latin typeface="Arial Narrow" pitchFamily="34" charset="0"/>
                <a:cs typeface="Arial" pitchFamily="34" charset="0"/>
              </a:rPr>
              <a:t>Revision and Reconstruction of Existing Curriculum: </a:t>
            </a:r>
            <a:r>
              <a:rPr lang="en-IN" sz="1800" dirty="0" smtClean="0">
                <a:latin typeface="Arial" pitchFamily="34" charset="0"/>
                <a:cs typeface="Arial" pitchFamily="34" charset="0"/>
              </a:rPr>
              <a:t>The major role of state in respect  to curriculum construction is the revision and reconstruction of curriculum in terms of societal needs. The major tasks associated with this process are :-</a:t>
            </a:r>
          </a:p>
          <a:p>
            <a:r>
              <a:rPr lang="en-IN" sz="1800" dirty="0" smtClean="0">
                <a:latin typeface="Arial" pitchFamily="34" charset="0"/>
                <a:cs typeface="Arial" pitchFamily="34" charset="0"/>
              </a:rPr>
              <a:t>       Construction a curriculum revision committee.</a:t>
            </a:r>
          </a:p>
          <a:p>
            <a:r>
              <a:rPr lang="en-IN" sz="1800" dirty="0" smtClean="0">
                <a:latin typeface="Arial" pitchFamily="34" charset="0"/>
                <a:cs typeface="Arial" pitchFamily="34" charset="0"/>
              </a:rPr>
              <a:t>       Giving due regard to the feedback from the Stake Holders.</a:t>
            </a:r>
          </a:p>
          <a:p>
            <a:r>
              <a:rPr lang="en-IN" sz="1800" dirty="0" smtClean="0">
                <a:latin typeface="Arial" pitchFamily="34" charset="0"/>
                <a:cs typeface="Arial" pitchFamily="34" charset="0"/>
              </a:rPr>
              <a:t>       Observing the changes occurred in the Educational field.</a:t>
            </a:r>
          </a:p>
          <a:p>
            <a:r>
              <a:rPr lang="en-IN" sz="1800" dirty="0" smtClean="0">
                <a:latin typeface="Arial" pitchFamily="34" charset="0"/>
                <a:cs typeface="Arial" pitchFamily="34" charset="0"/>
              </a:rPr>
              <a:t>       Observing the changes occurred in  society.</a:t>
            </a:r>
          </a:p>
          <a:p>
            <a:r>
              <a:rPr lang="en-IN" sz="1800" dirty="0" smtClean="0">
                <a:latin typeface="Arial" pitchFamily="34" charset="0"/>
                <a:cs typeface="Arial" pitchFamily="34" charset="0"/>
              </a:rPr>
              <a:t>       Rendering freshness to the curriculum.</a:t>
            </a:r>
          </a:p>
          <a:p>
            <a:r>
              <a:rPr lang="en-IN" sz="1800" dirty="0" smtClean="0">
                <a:latin typeface="Arial" pitchFamily="34" charset="0"/>
                <a:cs typeface="Arial" pitchFamily="34" charset="0"/>
              </a:rPr>
              <a:t>    </a:t>
            </a:r>
          </a:p>
          <a:p>
            <a:endParaRPr lang="en-IN" sz="1800" dirty="0" smtClean="0">
              <a:latin typeface="Arial" pitchFamily="34" charset="0"/>
              <a:cs typeface="Arial" pitchFamily="34" charset="0"/>
            </a:endParaRPr>
          </a:p>
          <a:p>
            <a:r>
              <a:rPr lang="en-IN" sz="1800" dirty="0" smtClean="0">
                <a:latin typeface="Arial" pitchFamily="34" charset="0"/>
                <a:cs typeface="Arial" pitchFamily="34" charset="0"/>
              </a:rPr>
              <a:t>   </a:t>
            </a:r>
          </a:p>
          <a:p>
            <a:r>
              <a:rPr lang="en-IN" sz="1800" dirty="0" smtClean="0">
                <a:latin typeface="Arial" pitchFamily="34" charset="0"/>
                <a:cs typeface="Arial" pitchFamily="34" charset="0"/>
              </a:rPr>
              <a:t>  </a:t>
            </a:r>
            <a:endParaRPr lang="en-US" sz="1800" dirty="0">
              <a:latin typeface="Arial" pitchFamily="34" charset="0"/>
              <a:cs typeface="Arial" pitchFamily="34" charset="0"/>
            </a:endParaRPr>
          </a:p>
        </p:txBody>
      </p:sp>
      <p:sp>
        <p:nvSpPr>
          <p:cNvPr id="4" name="Oval 3"/>
          <p:cNvSpPr/>
          <p:nvPr/>
        </p:nvSpPr>
        <p:spPr>
          <a:xfrm>
            <a:off x="357158" y="285728"/>
            <a:ext cx="45719" cy="1171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flipV="1">
            <a:off x="357158" y="571480"/>
            <a:ext cx="45719" cy="1171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28596" y="1928802"/>
            <a:ext cx="45719"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28596" y="2285992"/>
            <a:ext cx="45719"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flipV="1">
            <a:off x="428596" y="2500306"/>
            <a:ext cx="71438" cy="71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flipH="1" flipV="1">
            <a:off x="500034" y="3786190"/>
            <a:ext cx="71438" cy="142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flipH="1" flipV="1">
            <a:off x="500034" y="4071942"/>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00034" y="4357694"/>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00034" y="4643446"/>
            <a:ext cx="71438"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00034" y="5000636"/>
            <a:ext cx="45719"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45719" cy="45719"/>
          </a:xfrm>
        </p:spPr>
        <p:txBody>
          <a:bodyPr>
            <a:normAutofit fontScale="90000"/>
          </a:bodyPr>
          <a:lstStyle/>
          <a:p>
            <a:endParaRPr lang="en-US" dirty="0"/>
          </a:p>
        </p:txBody>
      </p:sp>
      <p:sp>
        <p:nvSpPr>
          <p:cNvPr id="3" name="Text Placeholder 2"/>
          <p:cNvSpPr>
            <a:spLocks noGrp="1"/>
          </p:cNvSpPr>
          <p:nvPr>
            <p:ph type="body" idx="1"/>
          </p:nvPr>
        </p:nvSpPr>
        <p:spPr>
          <a:xfrm>
            <a:off x="285720" y="357166"/>
            <a:ext cx="8501122" cy="6072230"/>
          </a:xfrm>
        </p:spPr>
        <p:txBody>
          <a:bodyPr>
            <a:normAutofit/>
          </a:bodyPr>
          <a:lstStyle/>
          <a:p>
            <a:r>
              <a:rPr lang="en-IN" sz="2800" b="1" dirty="0" smtClean="0">
                <a:latin typeface="Algerian" pitchFamily="82" charset="0"/>
              </a:rPr>
              <a:t>Conclusion</a:t>
            </a:r>
            <a:r>
              <a:rPr lang="en-IN" sz="2800" b="1" dirty="0" smtClean="0">
                <a:latin typeface="Algerian" pitchFamily="82" charset="0"/>
              </a:rPr>
              <a:t>:</a:t>
            </a:r>
          </a:p>
          <a:p>
            <a:r>
              <a:rPr lang="en-IN" sz="2800" b="1" dirty="0" smtClean="0">
                <a:latin typeface="Algerian" pitchFamily="82" charset="0"/>
              </a:rPr>
              <a:t> </a:t>
            </a:r>
            <a:r>
              <a:rPr lang="en-IN" sz="2800" b="1" dirty="0" smtClean="0">
                <a:latin typeface="Algerian" pitchFamily="82" charset="0"/>
              </a:rPr>
              <a:t>               </a:t>
            </a:r>
            <a:r>
              <a:rPr lang="en-IN" sz="2000" dirty="0" smtClean="0">
                <a:latin typeface="Arial" pitchFamily="34" charset="0"/>
                <a:cs typeface="Arial" pitchFamily="34" charset="0"/>
              </a:rPr>
              <a:t> Generally the state does not directly make curriculum but it put forth the policies for numerous sections. The Central Government helps the states for educational development in following ways,</a:t>
            </a:r>
          </a:p>
          <a:p>
            <a:r>
              <a:rPr lang="en-IN" sz="2000" dirty="0" smtClean="0">
                <a:latin typeface="Arial" pitchFamily="34" charset="0"/>
                <a:cs typeface="Arial" pitchFamily="34" charset="0"/>
              </a:rPr>
              <a:t>Central Government makes educational functions through NCERT, UGC, Central Universities, Central </a:t>
            </a:r>
            <a:r>
              <a:rPr lang="en-IN" sz="2000" smtClean="0">
                <a:latin typeface="Arial" pitchFamily="34" charset="0"/>
                <a:cs typeface="Arial" pitchFamily="34" charset="0"/>
              </a:rPr>
              <a:t>Schools organizations etc.</a:t>
            </a:r>
            <a:endParaRPr lang="en-IN" sz="2000" dirty="0" smtClean="0">
              <a:latin typeface="Arial" pitchFamily="34" charset="0"/>
              <a:cs typeface="Arial" pitchFamily="34" charset="0"/>
            </a:endParaRPr>
          </a:p>
          <a:p>
            <a:r>
              <a:rPr lang="en-IN" sz="2800" b="1" dirty="0" smtClean="0">
                <a:latin typeface="Algerian" pitchFamily="82" charset="0"/>
              </a:rPr>
              <a:t> </a:t>
            </a:r>
            <a:r>
              <a:rPr lang="en-IN" sz="2800" b="1" dirty="0" smtClean="0">
                <a:latin typeface="Algerian" pitchFamily="82" charset="0"/>
              </a:rPr>
              <a:t>              </a:t>
            </a:r>
            <a:endParaRPr lang="en-IN" sz="2800" b="1" dirty="0" smtClean="0">
              <a:latin typeface="Algerian" pitchFamily="82" charset="0"/>
            </a:endParaRPr>
          </a:p>
          <a:p>
            <a:r>
              <a:rPr lang="en-IN" sz="2800" b="1" dirty="0" smtClean="0">
                <a:latin typeface="Algerian" pitchFamily="82" charset="0"/>
              </a:rPr>
              <a:t> </a:t>
            </a:r>
            <a:r>
              <a:rPr lang="en-IN" sz="2800" b="1" dirty="0" smtClean="0">
                <a:latin typeface="Algerian" pitchFamily="82" charset="0"/>
              </a:rPr>
              <a:t>                </a:t>
            </a:r>
            <a:endParaRPr lang="en-IN" sz="2800" b="1" dirty="0" smtClean="0">
              <a:latin typeface="Algerian" pitchFamily="82" charset="0"/>
            </a:endParaRPr>
          </a:p>
          <a:p>
            <a:r>
              <a:rPr lang="en-IN" sz="2800" b="1" dirty="0" smtClean="0">
                <a:latin typeface="Algerian" pitchFamily="82" charset="0"/>
              </a:rPr>
              <a:t>                      </a:t>
            </a:r>
            <a:endParaRPr lang="en-US" sz="2800" b="1" dirty="0">
              <a:latin typeface="Algerian" pitchFamily="82"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565</TotalTime>
  <Words>916</Words>
  <Application>Microsoft Office PowerPoint</Application>
  <PresentationFormat>On-screen Show (4:3)</PresentationFormat>
  <Paragraphs>70</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The role of state in curriculum</vt:lpstr>
      <vt:lpstr>INTRODUCTION:</vt:lpstr>
      <vt:lpstr>HiSTORICAL PERSPECTIVE: </vt:lpstr>
      <vt:lpstr>Scenario of state in curriculum construction in independent india: </vt:lpstr>
      <vt:lpstr>The followings </vt:lpstr>
      <vt:lpstr>  </vt:lpstr>
      <vt:lpstr> </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State In Curriculum</dc:title>
  <dc:creator>Windows User</dc:creator>
  <cp:lastModifiedBy>Windows User</cp:lastModifiedBy>
  <cp:revision>60</cp:revision>
  <dcterms:created xsi:type="dcterms:W3CDTF">2022-04-13T19:29:56Z</dcterms:created>
  <dcterms:modified xsi:type="dcterms:W3CDTF">2022-04-19T18:35:55Z</dcterms:modified>
</cp:coreProperties>
</file>