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6" r:id="rId1"/>
  </p:sldMasterIdLst>
  <p:sldIdLst>
    <p:sldId id="256" r:id="rId2"/>
    <p:sldId id="286" r:id="rId3"/>
    <p:sldId id="285" r:id="rId4"/>
    <p:sldId id="287" r:id="rId5"/>
    <p:sldId id="288" r:id="rId6"/>
    <p:sldId id="283" r:id="rId7"/>
    <p:sldId id="289" r:id="rId8"/>
    <p:sldId id="290" r:id="rId9"/>
    <p:sldId id="291" r:id="rId10"/>
    <p:sldId id="29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361" autoAdjust="0"/>
    <p:restoredTop sz="94660"/>
  </p:normalViewPr>
  <p:slideViewPr>
    <p:cSldViewPr snapToGrid="0">
      <p:cViewPr varScale="1">
        <p:scale>
          <a:sx n="73" d="100"/>
          <a:sy n="73" d="100"/>
        </p:scale>
        <p:origin x="-108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A89BDD2-2B98-45B0-ADB3-60B004D6321B}" type="datetimeFigureOut">
              <a:rPr lang="en-IN" smtClean="0"/>
              <a:pPr/>
              <a:t>01-02-2023</a:t>
            </a:fld>
            <a:endParaRPr lang="en-IN"/>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IN"/>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8A1C377-2497-40B6-8CC5-CB1A2F60EC5A}"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481330"/>
            <a:ext cx="109728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A89BDD2-2B98-45B0-ADB3-60B004D6321B}" type="datetimeFigureOut">
              <a:rPr lang="en-IN" smtClean="0"/>
              <a:pPr/>
              <a:t>01-02-2023</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1"/>
            <a:ext cx="84328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A89BDD2-2B98-45B0-ADB3-60B004D6321B}" type="datetimeFigureOut">
              <a:rPr lang="en-IN" smtClean="0"/>
              <a:pPr/>
              <a:t>01-02-2023</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A89BDD2-2B98-45B0-ADB3-60B004D6321B}" type="datetimeFigureOut">
              <a:rPr lang="en-IN" smtClean="0"/>
              <a:pPr/>
              <a:t>01-02-2023</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8A1C377-2497-40B6-8CC5-CB1A2F60EC5A}" type="slidenum">
              <a:rPr lang="en-IN" smtClean="0"/>
              <a:pPr/>
              <a:t>‹#›</a:t>
            </a:fld>
            <a:endParaRPr lang="en-IN"/>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7A89BDD2-2B98-45B0-ADB3-60B004D6321B}" type="datetimeFigureOut">
              <a:rPr lang="en-IN" smtClean="0"/>
              <a:pPr/>
              <a:t>01-02-2023</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D8A1C377-2497-40B6-8CC5-CB1A2F60EC5A}" type="slidenum">
              <a:rPr lang="en-IN" smtClean="0"/>
              <a:pPr/>
              <a:t>‹#›</a:t>
            </a:fld>
            <a:endParaRPr lang="en-IN"/>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7A89BDD2-2B98-45B0-ADB3-60B004D6321B}" type="datetimeFigureOut">
              <a:rPr lang="en-IN" smtClean="0"/>
              <a:pPr/>
              <a:t>01-02-2023</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D8A1C377-2497-40B6-8CC5-CB1A2F60EC5A}" type="slidenum">
              <a:rPr lang="en-IN" smtClean="0"/>
              <a:pPr/>
              <a:t>‹#›</a:t>
            </a:fld>
            <a:endParaRPr lang="en-IN"/>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7A89BDD2-2B98-45B0-ADB3-60B004D6321B}" type="datetimeFigureOut">
              <a:rPr lang="en-IN" smtClean="0"/>
              <a:pPr/>
              <a:t>01-02-2023</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7A89BDD2-2B98-45B0-ADB3-60B004D6321B}" type="datetimeFigureOut">
              <a:rPr lang="en-IN" smtClean="0"/>
              <a:pPr/>
              <a:t>01-02-2023</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D8A1C377-2497-40B6-8CC5-CB1A2F60EC5A}" type="slidenum">
              <a:rPr lang="en-IN" smtClean="0"/>
              <a:pPr/>
              <a:t>‹#›</a:t>
            </a:fld>
            <a:endParaRPr lang="en-IN"/>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7A89BDD2-2B98-45B0-ADB3-60B004D6321B}" type="datetimeFigureOut">
              <a:rPr lang="en-IN" smtClean="0"/>
              <a:pPr/>
              <a:t>01-02-2023</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extLst/>
          </a:lstStyle>
          <a:p>
            <a:fld id="{7A89BDD2-2B98-45B0-ADB3-60B004D6321B}" type="datetimeFigureOut">
              <a:rPr lang="en-IN" smtClean="0"/>
              <a:pPr/>
              <a:t>01-02-2023</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D8A1C377-2497-40B6-8CC5-CB1A2F60EC5A}"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7A89BDD2-2B98-45B0-ADB3-60B004D6321B}" type="datetimeFigureOut">
              <a:rPr lang="en-IN" smtClean="0"/>
              <a:pPr/>
              <a:t>01-02-2023</a:t>
            </a:fld>
            <a:endParaRPr lang="en-IN"/>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IN"/>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8A1C377-2497-40B6-8CC5-CB1A2F60EC5A}" type="slidenum">
              <a:rPr lang="en-IN" smtClean="0"/>
              <a:pPr/>
              <a:t>‹#›</a:t>
            </a:fld>
            <a:endParaRPr lang="en-IN"/>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7A89BDD2-2B98-45B0-ADB3-60B004D6321B}" type="datetimeFigureOut">
              <a:rPr lang="en-IN" smtClean="0"/>
              <a:pPr/>
              <a:t>01-02-2023</a:t>
            </a:fld>
            <a:endParaRPr lang="en-IN"/>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IN"/>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D8A1C377-2497-40B6-8CC5-CB1A2F60EC5A}"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847" r:id="rId1"/>
    <p:sldLayoutId id="2147483848" r:id="rId2"/>
    <p:sldLayoutId id="2147483849" r:id="rId3"/>
    <p:sldLayoutId id="2147483850" r:id="rId4"/>
    <p:sldLayoutId id="2147483851" r:id="rId5"/>
    <p:sldLayoutId id="2147483852" r:id="rId6"/>
    <p:sldLayoutId id="2147483853" r:id="rId7"/>
    <p:sldLayoutId id="2147483854" r:id="rId8"/>
    <p:sldLayoutId id="2147483855" r:id="rId9"/>
    <p:sldLayoutId id="2147483856" r:id="rId10"/>
    <p:sldLayoutId id="214748385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 xmlns:a16="http://schemas.microsoft.com/office/drawing/2014/main" id="{DC6BA8B8-84C4-4DB0-8F4A-A1DE8140F0D9}"/>
              </a:ext>
            </a:extLst>
          </p:cNvPr>
          <p:cNvSpPr>
            <a:spLocks noGrp="1"/>
          </p:cNvSpPr>
          <p:nvPr>
            <p:ph idx="1"/>
          </p:nvPr>
        </p:nvSpPr>
        <p:spPr>
          <a:xfrm>
            <a:off x="940526" y="1254034"/>
            <a:ext cx="11251473" cy="5603965"/>
          </a:xfrm>
        </p:spPr>
        <p:txBody>
          <a:bodyPr>
            <a:normAutofit/>
          </a:bodyPr>
          <a:lstStyle/>
          <a:p>
            <a:r>
              <a:rPr lang="en-US" sz="3200" u="sng" dirty="0" err="1" smtClean="0">
                <a:latin typeface="Times New Roman" pitchFamily="18" charset="0"/>
                <a:cs typeface="Times New Roman" pitchFamily="18" charset="0"/>
              </a:rPr>
              <a:t>B.Ed</a:t>
            </a:r>
            <a:r>
              <a:rPr lang="en-US" sz="3200" u="sng" dirty="0" smtClean="0">
                <a:latin typeface="Times New Roman" pitchFamily="18" charset="0"/>
                <a:cs typeface="Times New Roman" pitchFamily="18" charset="0"/>
              </a:rPr>
              <a:t> 4th </a:t>
            </a:r>
            <a:r>
              <a:rPr lang="en-US" sz="3200" u="sng" dirty="0" err="1" smtClean="0">
                <a:latin typeface="Times New Roman" pitchFamily="18" charset="0"/>
                <a:cs typeface="Times New Roman" pitchFamily="18" charset="0"/>
              </a:rPr>
              <a:t>Sem</a:t>
            </a:r>
            <a:endParaRPr lang="en-US" sz="3200" dirty="0" smtClean="0">
              <a:latin typeface="Times New Roman" pitchFamily="18" charset="0"/>
              <a:cs typeface="Times New Roman" pitchFamily="18" charset="0"/>
            </a:endParaRPr>
          </a:p>
          <a:p>
            <a:r>
              <a:rPr lang="en-US" sz="3200" u="sng" dirty="0" smtClean="0">
                <a:latin typeface="Times New Roman" pitchFamily="18" charset="0"/>
                <a:cs typeface="Times New Roman" pitchFamily="18" charset="0"/>
              </a:rPr>
              <a:t>C8b: Knowledge and Curriculum (Part 2)</a:t>
            </a:r>
            <a:endParaRPr lang="en-US" sz="3200" dirty="0" smtClean="0">
              <a:latin typeface="Times New Roman" pitchFamily="18" charset="0"/>
              <a:cs typeface="Times New Roman" pitchFamily="18" charset="0"/>
            </a:endParaRPr>
          </a:p>
          <a:p>
            <a:r>
              <a:rPr lang="en-US" sz="3200" u="sng" dirty="0" smtClean="0">
                <a:latin typeface="Times New Roman" pitchFamily="18" charset="0"/>
                <a:cs typeface="Times New Roman" pitchFamily="18" charset="0"/>
              </a:rPr>
              <a:t>Unit-2</a:t>
            </a:r>
            <a:endParaRPr lang="en-US" sz="3200" dirty="0" smtClean="0">
              <a:latin typeface="Times New Roman" pitchFamily="18" charset="0"/>
              <a:cs typeface="Times New Roman" pitchFamily="18" charset="0"/>
            </a:endParaRPr>
          </a:p>
          <a:p>
            <a:pPr lvl="0"/>
            <a:r>
              <a:rPr lang="en-US" sz="3200" dirty="0" smtClean="0">
                <a:latin typeface="Times New Roman" pitchFamily="18" charset="0"/>
                <a:cs typeface="Times New Roman" pitchFamily="18" charset="0"/>
              </a:rPr>
              <a:t>Meaning of Curriculum</a:t>
            </a:r>
          </a:p>
          <a:p>
            <a:pPr lvl="0"/>
            <a:r>
              <a:rPr lang="en-US" sz="3200" dirty="0" smtClean="0">
                <a:latin typeface="Times New Roman" pitchFamily="18" charset="0"/>
                <a:cs typeface="Times New Roman" pitchFamily="18" charset="0"/>
              </a:rPr>
              <a:t>Nature of Curriculum</a:t>
            </a:r>
          </a:p>
          <a:p>
            <a:pPr lvl="0"/>
            <a:r>
              <a:rPr lang="en-US" sz="3200" dirty="0" smtClean="0">
                <a:latin typeface="Times New Roman" pitchFamily="18" charset="0"/>
                <a:cs typeface="Times New Roman" pitchFamily="18" charset="0"/>
              </a:rPr>
              <a:t>Types of Curriculum</a:t>
            </a:r>
          </a:p>
          <a:p>
            <a:pPr lvl="0"/>
            <a:r>
              <a:rPr lang="en-US" sz="3200" dirty="0" smtClean="0">
                <a:latin typeface="Times New Roman" pitchFamily="18" charset="0"/>
                <a:cs typeface="Times New Roman" pitchFamily="18" charset="0"/>
              </a:rPr>
              <a:t>Dimensions of Curriculum and their relationship</a:t>
            </a:r>
          </a:p>
          <a:p>
            <a:pPr lvl="0"/>
            <a:r>
              <a:rPr lang="en-US" sz="3200" dirty="0" smtClean="0">
                <a:latin typeface="Times New Roman" pitchFamily="18" charset="0"/>
                <a:cs typeface="Times New Roman" pitchFamily="18" charset="0"/>
              </a:rPr>
              <a:t>Aims of education and curriculum</a:t>
            </a:r>
          </a:p>
          <a:p>
            <a:pPr marL="45720" indent="0" algn="ctr">
              <a:buNone/>
            </a:pPr>
            <a:endParaRPr lang="en-US" sz="3200" dirty="0" smtClean="0">
              <a:solidFill>
                <a:srgbClr val="002060"/>
              </a:solidFill>
              <a:latin typeface="Times New Roman" pitchFamily="18" charset="0"/>
              <a:cs typeface="Times New Roman" pitchFamily="18" charset="0"/>
            </a:endParaRPr>
          </a:p>
        </p:txBody>
      </p:sp>
      <p:sp>
        <p:nvSpPr>
          <p:cNvPr id="7" name="Title 6">
            <a:extLst>
              <a:ext uri="{FF2B5EF4-FFF2-40B4-BE49-F238E27FC236}">
                <a16:creationId xmlns="" xmlns:a16="http://schemas.microsoft.com/office/drawing/2014/main" id="{C59B7AD7-3EF4-4F20-A399-0357E338839F}"/>
              </a:ext>
            </a:extLst>
          </p:cNvPr>
          <p:cNvSpPr>
            <a:spLocks noGrp="1"/>
          </p:cNvSpPr>
          <p:nvPr>
            <p:ph type="title"/>
          </p:nvPr>
        </p:nvSpPr>
        <p:spPr>
          <a:xfrm>
            <a:off x="0" y="1"/>
            <a:ext cx="12191999" cy="1227908"/>
          </a:xfrm>
        </p:spPr>
        <p:txBody>
          <a:bodyPr>
            <a:normAutofit fontScale="90000"/>
          </a:bodyPr>
          <a:lstStyle/>
          <a:p>
            <a:pPr algn="ctr"/>
            <a:r>
              <a:rPr lang="en-IN" sz="3200" b="1" dirty="0" err="1" smtClean="0">
                <a:solidFill>
                  <a:srgbClr val="002060"/>
                </a:solidFill>
                <a:latin typeface="Times New Roman" panose="02020603050405020304" pitchFamily="18" charset="0"/>
                <a:cs typeface="Times New Roman" panose="02020603050405020304" pitchFamily="18" charset="0"/>
              </a:rPr>
              <a:t>B.Ed</a:t>
            </a:r>
            <a:r>
              <a:rPr lang="en-IN" sz="3200" dirty="0" smtClean="0">
                <a:solidFill>
                  <a:srgbClr val="002060"/>
                </a:solidFill>
                <a:latin typeface="Times New Roman" panose="02020603050405020304" pitchFamily="18" charset="0"/>
                <a:cs typeface="Times New Roman" panose="02020603050405020304" pitchFamily="18" charset="0"/>
              </a:rPr>
              <a:t> 4th</a:t>
            </a:r>
            <a:r>
              <a:rPr lang="en-IN" sz="3200" b="1" dirty="0" smtClean="0">
                <a:solidFill>
                  <a:srgbClr val="002060"/>
                </a:solidFill>
                <a:latin typeface="Times New Roman" panose="02020603050405020304" pitchFamily="18" charset="0"/>
                <a:cs typeface="Times New Roman" panose="02020603050405020304" pitchFamily="18" charset="0"/>
              </a:rPr>
              <a:t> </a:t>
            </a:r>
            <a:r>
              <a:rPr lang="en-IN" sz="3200" dirty="0" err="1" smtClean="0">
                <a:solidFill>
                  <a:srgbClr val="002060"/>
                </a:solidFill>
                <a:latin typeface="Times New Roman" panose="02020603050405020304" pitchFamily="18" charset="0"/>
                <a:cs typeface="Times New Roman" panose="02020603050405020304" pitchFamily="18" charset="0"/>
              </a:rPr>
              <a:t>Sem</a:t>
            </a:r>
            <a:r>
              <a:rPr lang="en-IN" sz="3200" dirty="0" smtClean="0">
                <a:solidFill>
                  <a:srgbClr val="002060"/>
                </a:solidFill>
                <a:latin typeface="Times New Roman" panose="02020603050405020304" pitchFamily="18" charset="0"/>
                <a:cs typeface="Times New Roman" panose="02020603050405020304" pitchFamily="18" charset="0"/>
              </a:rPr>
              <a:t> </a:t>
            </a:r>
            <a:r>
              <a:rPr lang="en-IN" sz="3200" b="1" dirty="0" smtClean="0">
                <a:solidFill>
                  <a:srgbClr val="002060"/>
                </a:solidFill>
                <a:latin typeface="Times New Roman" panose="02020603050405020304" pitchFamily="18" charset="0"/>
                <a:cs typeface="Times New Roman" panose="02020603050405020304" pitchFamily="18" charset="0"/>
              </a:rPr>
              <a:t>Presentation</a:t>
            </a:r>
            <a:r>
              <a:rPr lang="en-IN" sz="3200" dirty="0">
                <a:solidFill>
                  <a:srgbClr val="002060"/>
                </a:solidFill>
                <a:latin typeface="Times New Roman" panose="02020603050405020304" pitchFamily="18" charset="0"/>
                <a:cs typeface="Times New Roman" panose="02020603050405020304" pitchFamily="18" charset="0"/>
              </a:rPr>
              <a:t/>
            </a:r>
            <a:br>
              <a:rPr lang="en-IN" sz="3200" dirty="0">
                <a:solidFill>
                  <a:srgbClr val="002060"/>
                </a:solidFill>
                <a:latin typeface="Times New Roman" panose="02020603050405020304" pitchFamily="18" charset="0"/>
                <a:cs typeface="Times New Roman" panose="02020603050405020304" pitchFamily="18" charset="0"/>
              </a:rPr>
            </a:br>
            <a:r>
              <a:rPr lang="en-IN" sz="3200" dirty="0" smtClean="0">
                <a:solidFill>
                  <a:srgbClr val="002060"/>
                </a:solidFill>
                <a:latin typeface="Times New Roman" panose="02020603050405020304" pitchFamily="18" charset="0"/>
                <a:cs typeface="Times New Roman" panose="02020603050405020304" pitchFamily="18" charset="0"/>
              </a:rPr>
              <a:t>On Paper-C8b, Unit-ii, S.L Sir</a:t>
            </a:r>
            <a:br>
              <a:rPr lang="en-IN" sz="3200" dirty="0" smtClean="0">
                <a:solidFill>
                  <a:srgbClr val="002060"/>
                </a:solidFill>
                <a:latin typeface="Times New Roman" panose="02020603050405020304" pitchFamily="18" charset="0"/>
                <a:cs typeface="Times New Roman" panose="02020603050405020304" pitchFamily="18" charset="0"/>
              </a:rPr>
            </a:br>
            <a:endParaRPr lang="en-IN" sz="3000" i="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1299460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66651"/>
            <a:ext cx="12192000" cy="5891349"/>
          </a:xfrm>
        </p:spPr>
        <p:txBody>
          <a:bodyPr/>
          <a:lstStyle/>
          <a:p>
            <a:endParaRPr lang="en-IN" dirty="0"/>
          </a:p>
        </p:txBody>
      </p:sp>
      <p:sp>
        <p:nvSpPr>
          <p:cNvPr id="3" name="Title 2"/>
          <p:cNvSpPr>
            <a:spLocks noGrp="1"/>
          </p:cNvSpPr>
          <p:nvPr>
            <p:ph type="title"/>
          </p:nvPr>
        </p:nvSpPr>
        <p:spPr>
          <a:xfrm>
            <a:off x="1" y="0"/>
            <a:ext cx="12192000" cy="927463"/>
          </a:xfrm>
        </p:spPr>
        <p:txBody>
          <a:bodyPr/>
          <a:lstStyle/>
          <a:p>
            <a:r>
              <a:rPr lang="en-IN" dirty="0" smtClean="0">
                <a:solidFill>
                  <a:schemeClr val="tx1"/>
                </a:solidFill>
                <a:effectLst/>
                <a:latin typeface="Times New Roman" pitchFamily="18" charset="0"/>
                <a:cs typeface="Times New Roman" pitchFamily="18" charset="0"/>
              </a:rPr>
              <a:t>Need of Curriculum:</a:t>
            </a:r>
            <a:endParaRPr lang="en-IN" dirty="0">
              <a:solidFill>
                <a:schemeClr val="tx1"/>
              </a:solidFill>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9450" y="927463"/>
            <a:ext cx="11682549" cy="5930537"/>
          </a:xfrm>
        </p:spPr>
        <p:txBody>
          <a:bodyPr/>
          <a:lstStyle/>
          <a:p>
            <a:pPr algn="just"/>
            <a:r>
              <a:rPr lang="en-US" sz="3600" b="1" u="sng" dirty="0" smtClean="0">
                <a:latin typeface="Times New Roman" pitchFamily="18" charset="0"/>
                <a:cs typeface="Times New Roman" pitchFamily="18" charset="0"/>
              </a:rPr>
              <a:t>1.Meaning of Curriculum</a:t>
            </a:r>
            <a:endParaRPr lang="en-US" sz="3600" dirty="0" smtClean="0">
              <a:latin typeface="Times New Roman" pitchFamily="18" charset="0"/>
              <a:cs typeface="Times New Roman" pitchFamily="18" charset="0"/>
            </a:endParaRPr>
          </a:p>
          <a:p>
            <a:pPr algn="just"/>
            <a:r>
              <a:rPr lang="en-US" sz="3600" dirty="0" smtClean="0">
                <a:latin typeface="Times New Roman" pitchFamily="18" charset="0"/>
                <a:cs typeface="Times New Roman" pitchFamily="18" charset="0"/>
              </a:rPr>
              <a:t>        The literal meaning of curriculum is derived from a Latin word ‘</a:t>
            </a:r>
            <a:r>
              <a:rPr lang="en-US" sz="3600" dirty="0" err="1" smtClean="0">
                <a:latin typeface="Times New Roman" pitchFamily="18" charset="0"/>
                <a:cs typeface="Times New Roman" pitchFamily="18" charset="0"/>
              </a:rPr>
              <a:t>currere</a:t>
            </a:r>
            <a:r>
              <a:rPr lang="en-US" sz="3600" dirty="0" smtClean="0">
                <a:latin typeface="Times New Roman" pitchFamily="18" charset="0"/>
                <a:cs typeface="Times New Roman" pitchFamily="18" charset="0"/>
              </a:rPr>
              <a:t>’ the source of this was another Latin word ‘</a:t>
            </a:r>
            <a:r>
              <a:rPr lang="en-US" sz="3600" dirty="0" err="1" smtClean="0">
                <a:latin typeface="Times New Roman" pitchFamily="18" charset="0"/>
                <a:cs typeface="Times New Roman" pitchFamily="18" charset="0"/>
              </a:rPr>
              <a:t>Currer</a:t>
            </a:r>
            <a:r>
              <a:rPr lang="en-US" sz="3600" dirty="0" smtClean="0">
                <a:latin typeface="Times New Roman" pitchFamily="18" charset="0"/>
                <a:cs typeface="Times New Roman" pitchFamily="18" charset="0"/>
              </a:rPr>
              <a:t>’  that means a chariot race runway or path </a:t>
            </a:r>
            <a:r>
              <a:rPr lang="en-US" sz="3600" dirty="0" err="1" smtClean="0">
                <a:latin typeface="Times New Roman" pitchFamily="18" charset="0"/>
                <a:cs typeface="Times New Roman" pitchFamily="18" charset="0"/>
              </a:rPr>
              <a:t>I,e</a:t>
            </a:r>
            <a:r>
              <a:rPr lang="en-US" sz="3600" dirty="0" smtClean="0">
                <a:latin typeface="Times New Roman" pitchFamily="18" charset="0"/>
                <a:cs typeface="Times New Roman" pitchFamily="18" charset="0"/>
              </a:rPr>
              <a:t> laid to reach the goal. From that </a:t>
            </a:r>
            <a:r>
              <a:rPr lang="en-US" sz="3600" dirty="0" err="1" smtClean="0">
                <a:latin typeface="Times New Roman" pitchFamily="18" charset="0"/>
                <a:cs typeface="Times New Roman" pitchFamily="18" charset="0"/>
              </a:rPr>
              <a:t>sence</a:t>
            </a:r>
            <a:r>
              <a:rPr lang="en-US" sz="3600" dirty="0" smtClean="0">
                <a:latin typeface="Times New Roman" pitchFamily="18" charset="0"/>
                <a:cs typeface="Times New Roman" pitchFamily="18" charset="0"/>
              </a:rPr>
              <a:t> of </a:t>
            </a:r>
            <a:r>
              <a:rPr lang="en-US" sz="3600" dirty="0" err="1" smtClean="0">
                <a:latin typeface="Times New Roman" pitchFamily="18" charset="0"/>
                <a:cs typeface="Times New Roman" pitchFamily="18" charset="0"/>
              </a:rPr>
              <a:t>of</a:t>
            </a:r>
            <a:r>
              <a:rPr lang="en-US" sz="3600" dirty="0" smtClean="0">
                <a:latin typeface="Times New Roman" pitchFamily="18" charset="0"/>
                <a:cs typeface="Times New Roman" pitchFamily="18" charset="0"/>
              </a:rPr>
              <a:t> meaning the primary meaning of curriculum is race course or runway or pre planned way of an educational system. In education curriculum is used in two concepts-</a:t>
            </a:r>
          </a:p>
          <a:p>
            <a:pPr lvl="1" algn="just"/>
            <a:r>
              <a:rPr lang="en-US" sz="3600" dirty="0" smtClean="0">
                <a:latin typeface="Times New Roman" pitchFamily="18" charset="0"/>
                <a:cs typeface="Times New Roman" pitchFamily="18" charset="0"/>
              </a:rPr>
              <a:t>Traditional Concept</a:t>
            </a:r>
          </a:p>
          <a:p>
            <a:pPr lvl="1" algn="just"/>
            <a:r>
              <a:rPr lang="en-US" sz="3600" dirty="0" smtClean="0">
                <a:latin typeface="Times New Roman" pitchFamily="18" charset="0"/>
                <a:cs typeface="Times New Roman" pitchFamily="18" charset="0"/>
              </a:rPr>
              <a:t> Modern concept</a:t>
            </a:r>
          </a:p>
          <a:p>
            <a:pPr>
              <a:buNone/>
            </a:pPr>
            <a:endParaRPr lang="en-US" sz="1800" dirty="0" smtClean="0"/>
          </a:p>
          <a:p>
            <a:endParaRPr lang="en-US" dirty="0"/>
          </a:p>
        </p:txBody>
      </p:sp>
      <p:sp>
        <p:nvSpPr>
          <p:cNvPr id="3" name="Title 2"/>
          <p:cNvSpPr>
            <a:spLocks noGrp="1"/>
          </p:cNvSpPr>
          <p:nvPr>
            <p:ph type="title"/>
          </p:nvPr>
        </p:nvSpPr>
        <p:spPr>
          <a:xfrm>
            <a:off x="0" y="0"/>
            <a:ext cx="12192000" cy="940526"/>
          </a:xfrm>
        </p:spPr>
        <p:txBody>
          <a:bodyPr/>
          <a:lstStyle/>
          <a:p>
            <a:r>
              <a:rPr lang="en-US" dirty="0" smtClean="0">
                <a:latin typeface="Times New Roman" pitchFamily="18" charset="0"/>
                <a:cs typeface="Times New Roman" pitchFamily="18" charset="0"/>
              </a:rPr>
              <a:t>1. Meaning of Curriculum:</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79268" y="888274"/>
            <a:ext cx="11512731" cy="5969725"/>
          </a:xfrm>
        </p:spPr>
        <p:txBody>
          <a:bodyPr>
            <a:normAutofit/>
          </a:bodyPr>
          <a:lstStyle/>
          <a:p>
            <a:pPr algn="just"/>
            <a:r>
              <a:rPr lang="en-US" b="1" u="sng" dirty="0" smtClean="0">
                <a:latin typeface="Times New Roman" pitchFamily="18" charset="0"/>
                <a:cs typeface="Times New Roman" pitchFamily="18" charset="0"/>
              </a:rPr>
              <a:t>2. Types of Curriculum:</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From applications point of view in education curriculum mainly classified in two ways-</a:t>
            </a:r>
          </a:p>
          <a:p>
            <a:pPr algn="just"/>
            <a:r>
              <a:rPr lang="en-US" dirty="0" smtClean="0">
                <a:latin typeface="Times New Roman" pitchFamily="18" charset="0"/>
                <a:cs typeface="Times New Roman" pitchFamily="18" charset="0"/>
              </a:rPr>
              <a:t>2.1 Hidden Curriculum</a:t>
            </a:r>
          </a:p>
          <a:p>
            <a:pPr algn="just"/>
            <a:r>
              <a:rPr lang="en-US" dirty="0" smtClean="0">
                <a:latin typeface="Times New Roman" pitchFamily="18" charset="0"/>
                <a:cs typeface="Times New Roman" pitchFamily="18" charset="0"/>
              </a:rPr>
              <a:t>2.2 Written Curriculum</a:t>
            </a:r>
          </a:p>
          <a:p>
            <a:pPr algn="just"/>
            <a:r>
              <a:rPr lang="en-US" dirty="0" smtClean="0">
                <a:latin typeface="Times New Roman" pitchFamily="18" charset="0"/>
                <a:cs typeface="Times New Roman" pitchFamily="18" charset="0"/>
              </a:rPr>
              <a:t>Some important classifications of written curriculum those are used in different educational institution are-</a:t>
            </a:r>
          </a:p>
          <a:p>
            <a:pPr algn="just"/>
            <a:r>
              <a:rPr lang="en-US" dirty="0" smtClean="0">
                <a:latin typeface="Times New Roman" pitchFamily="18" charset="0"/>
                <a:cs typeface="Times New Roman" pitchFamily="18" charset="0"/>
              </a:rPr>
              <a:t>2.2.1 Subject centered curriculum </a:t>
            </a:r>
          </a:p>
          <a:p>
            <a:pPr algn="just"/>
            <a:r>
              <a:rPr lang="en-US" dirty="0" smtClean="0">
                <a:latin typeface="Times New Roman" pitchFamily="18" charset="0"/>
                <a:cs typeface="Times New Roman" pitchFamily="18" charset="0"/>
              </a:rPr>
              <a:t>2.2.2 Activity centered curriculum</a:t>
            </a:r>
          </a:p>
          <a:p>
            <a:pPr algn="just"/>
            <a:r>
              <a:rPr lang="en-US" dirty="0" smtClean="0">
                <a:latin typeface="Times New Roman" pitchFamily="18" charset="0"/>
                <a:cs typeface="Times New Roman" pitchFamily="18" charset="0"/>
              </a:rPr>
              <a:t>2.2.3 Experience centered curriculum</a:t>
            </a:r>
          </a:p>
          <a:p>
            <a:pPr algn="just"/>
            <a:r>
              <a:rPr lang="en-US" dirty="0" smtClean="0">
                <a:latin typeface="Times New Roman" pitchFamily="18" charset="0"/>
                <a:cs typeface="Times New Roman" pitchFamily="18" charset="0"/>
              </a:rPr>
              <a:t>2.2.4 Core curriculum</a:t>
            </a:r>
          </a:p>
          <a:p>
            <a:pPr algn="just"/>
            <a:r>
              <a:rPr lang="en-US" dirty="0" smtClean="0">
                <a:latin typeface="Times New Roman" pitchFamily="18" charset="0"/>
                <a:cs typeface="Times New Roman" pitchFamily="18" charset="0"/>
              </a:rPr>
              <a:t>2.2.5 Integrated curriculum</a:t>
            </a:r>
          </a:p>
          <a:p>
            <a:pPr algn="just"/>
            <a:r>
              <a:rPr lang="en-US" dirty="0" smtClean="0">
                <a:latin typeface="Times New Roman" pitchFamily="18" charset="0"/>
                <a:cs typeface="Times New Roman" pitchFamily="18" charset="0"/>
              </a:rPr>
              <a:t>2.2.6 Learner/ Student centered curriculum</a:t>
            </a:r>
          </a:p>
          <a:p>
            <a:endParaRPr lang="en-US" dirty="0" smtClean="0"/>
          </a:p>
          <a:p>
            <a:endParaRPr lang="en-US" dirty="0"/>
          </a:p>
        </p:txBody>
      </p:sp>
      <p:sp>
        <p:nvSpPr>
          <p:cNvPr id="3" name="Title 2"/>
          <p:cNvSpPr>
            <a:spLocks noGrp="1"/>
          </p:cNvSpPr>
          <p:nvPr>
            <p:ph type="title"/>
          </p:nvPr>
        </p:nvSpPr>
        <p:spPr>
          <a:xfrm>
            <a:off x="0" y="0"/>
            <a:ext cx="12192000" cy="770709"/>
          </a:xfrm>
        </p:spPr>
        <p:txBody>
          <a:bodyPr/>
          <a:lstStyle/>
          <a:p>
            <a:r>
              <a:rPr lang="en-US" dirty="0" smtClean="0">
                <a:latin typeface="Times New Roman" pitchFamily="18" charset="0"/>
                <a:cs typeface="Times New Roman" pitchFamily="18" charset="0"/>
              </a:rPr>
              <a:t>2. Types of Curriculum:</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01337"/>
            <a:ext cx="12192000" cy="5956663"/>
          </a:xfrm>
        </p:spPr>
        <p:txBody>
          <a:bodyPr>
            <a:normAutofit/>
          </a:bodyPr>
          <a:lstStyle/>
          <a:p>
            <a:pPr algn="just"/>
            <a:r>
              <a:rPr lang="en-US" sz="4800" b="1" u="sng" dirty="0" smtClean="0">
                <a:latin typeface="Times New Roman" pitchFamily="18" charset="0"/>
                <a:cs typeface="Times New Roman" pitchFamily="18" charset="0"/>
              </a:rPr>
              <a:t>3. Principles of curriculum development</a:t>
            </a:r>
            <a:endParaRPr lang="en-US" sz="4800" dirty="0" smtClean="0">
              <a:latin typeface="Times New Roman" pitchFamily="18" charset="0"/>
              <a:cs typeface="Times New Roman" pitchFamily="18" charset="0"/>
            </a:endParaRPr>
          </a:p>
          <a:p>
            <a:pPr algn="just"/>
            <a:r>
              <a:rPr lang="en-US" sz="4800" b="1" u="sng" dirty="0" smtClean="0">
                <a:latin typeface="Times New Roman" pitchFamily="18" charset="0"/>
                <a:cs typeface="Times New Roman" pitchFamily="18" charset="0"/>
              </a:rPr>
              <a:t>4. Stages of specific curriculum</a:t>
            </a:r>
            <a:endParaRPr lang="en-US" sz="4800" dirty="0" smtClean="0">
              <a:latin typeface="Times New Roman" pitchFamily="18" charset="0"/>
              <a:cs typeface="Times New Roman" pitchFamily="18" charset="0"/>
            </a:endParaRPr>
          </a:p>
          <a:p>
            <a:pPr algn="just"/>
            <a:r>
              <a:rPr lang="en-US" sz="4800" dirty="0" smtClean="0">
                <a:latin typeface="Times New Roman" pitchFamily="18" charset="0"/>
                <a:cs typeface="Times New Roman" pitchFamily="18" charset="0"/>
              </a:rPr>
              <a:t>4.1 Pre primary curriculum</a:t>
            </a:r>
          </a:p>
          <a:p>
            <a:pPr algn="just"/>
            <a:r>
              <a:rPr lang="en-US" sz="4800" dirty="0" smtClean="0">
                <a:latin typeface="Times New Roman" pitchFamily="18" charset="0"/>
                <a:cs typeface="Times New Roman" pitchFamily="18" charset="0"/>
              </a:rPr>
              <a:t>4.2 Primary curriculum</a:t>
            </a:r>
          </a:p>
          <a:p>
            <a:pPr algn="just"/>
            <a:r>
              <a:rPr lang="en-US" sz="4800" dirty="0" smtClean="0">
                <a:latin typeface="Times New Roman" pitchFamily="18" charset="0"/>
                <a:cs typeface="Times New Roman" pitchFamily="18" charset="0"/>
              </a:rPr>
              <a:t>4.3 Secondary curriculum</a:t>
            </a:r>
          </a:p>
          <a:p>
            <a:pPr algn="just"/>
            <a:r>
              <a:rPr lang="en-US" sz="4800" dirty="0" smtClean="0">
                <a:latin typeface="Times New Roman" pitchFamily="18" charset="0"/>
                <a:cs typeface="Times New Roman" pitchFamily="18" charset="0"/>
              </a:rPr>
              <a:t> 4.4 Higher Secondary curriculum</a:t>
            </a:r>
            <a:endParaRPr lang="en-US" sz="4800" dirty="0">
              <a:latin typeface="Times New Roman" pitchFamily="18" charset="0"/>
              <a:cs typeface="Times New Roman" pitchFamily="18" charset="0"/>
            </a:endParaRPr>
          </a:p>
        </p:txBody>
      </p:sp>
      <p:sp>
        <p:nvSpPr>
          <p:cNvPr id="3" name="Title 2"/>
          <p:cNvSpPr>
            <a:spLocks noGrp="1"/>
          </p:cNvSpPr>
          <p:nvPr>
            <p:ph type="title"/>
          </p:nvPr>
        </p:nvSpPr>
        <p:spPr>
          <a:xfrm>
            <a:off x="0" y="0"/>
            <a:ext cx="12192000" cy="1031966"/>
          </a:xfrm>
        </p:spPr>
        <p:txBody>
          <a:bodyPr>
            <a:normAutofit/>
          </a:bodyPr>
          <a:lstStyle/>
          <a:p>
            <a:r>
              <a:rPr lang="en-US" sz="4400" dirty="0" smtClean="0">
                <a:latin typeface="Times New Roman" pitchFamily="18" charset="0"/>
                <a:cs typeface="Times New Roman" pitchFamily="18" charset="0"/>
              </a:rPr>
              <a:t>4. Stages of Specific Curriculum:</a:t>
            </a:r>
            <a:endParaRPr lang="en-US" sz="44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01337"/>
            <a:ext cx="12192000" cy="5956663"/>
          </a:xfrm>
        </p:spPr>
        <p:txBody>
          <a:bodyPr>
            <a:normAutofit/>
          </a:bodyPr>
          <a:lstStyle/>
          <a:p>
            <a:pPr lvl="0"/>
            <a:r>
              <a:rPr lang="en-US" sz="3600" b="1" u="sng" dirty="0" smtClean="0">
                <a:latin typeface="Times New Roman" pitchFamily="18" charset="0"/>
                <a:cs typeface="Times New Roman" pitchFamily="18" charset="0"/>
              </a:rPr>
              <a:t>Curriculum reforms in India – National curriculum frame work</a:t>
            </a:r>
            <a:endParaRPr lang="en-US" sz="3600" dirty="0" smtClean="0">
              <a:latin typeface="Times New Roman" pitchFamily="18" charset="0"/>
              <a:cs typeface="Times New Roman" pitchFamily="18" charset="0"/>
            </a:endParaRPr>
          </a:p>
          <a:p>
            <a:r>
              <a:rPr lang="en-US" sz="3600" dirty="0" smtClean="0">
                <a:latin typeface="Times New Roman" pitchFamily="18" charset="0"/>
                <a:cs typeface="Times New Roman" pitchFamily="18" charset="0"/>
              </a:rPr>
              <a:t>  Curriculum reforms in India 9NCF 2000 – 2005)</a:t>
            </a:r>
          </a:p>
          <a:p>
            <a:pPr lvl="1"/>
            <a:r>
              <a:rPr lang="en-US" sz="3600" dirty="0" smtClean="0">
                <a:latin typeface="Times New Roman" pitchFamily="18" charset="0"/>
                <a:cs typeface="Times New Roman" pitchFamily="18" charset="0"/>
              </a:rPr>
              <a:t>Context and Concern</a:t>
            </a:r>
          </a:p>
          <a:p>
            <a:pPr lvl="1"/>
            <a:r>
              <a:rPr lang="en-US" sz="3600" dirty="0" smtClean="0">
                <a:latin typeface="Times New Roman" pitchFamily="18" charset="0"/>
                <a:cs typeface="Times New Roman" pitchFamily="18" charset="0"/>
              </a:rPr>
              <a:t>Organization of curriculum of Elementary and Secondary stage</a:t>
            </a:r>
          </a:p>
          <a:p>
            <a:pPr lvl="1"/>
            <a:r>
              <a:rPr lang="en-US" sz="3600" dirty="0" smtClean="0">
                <a:latin typeface="Times New Roman" pitchFamily="18" charset="0"/>
                <a:cs typeface="Times New Roman" pitchFamily="18" charset="0"/>
              </a:rPr>
              <a:t>Organization curriculum of Higher Secondary stage  </a:t>
            </a:r>
          </a:p>
          <a:p>
            <a:pPr lvl="1"/>
            <a:r>
              <a:rPr lang="en-US" sz="3600" dirty="0" smtClean="0">
                <a:latin typeface="Times New Roman" pitchFamily="18" charset="0"/>
                <a:cs typeface="Times New Roman" pitchFamily="18" charset="0"/>
              </a:rPr>
              <a:t>Evaluation</a:t>
            </a:r>
          </a:p>
          <a:p>
            <a:pPr>
              <a:buNone/>
            </a:pPr>
            <a:endParaRPr lang="en-US" sz="2000" dirty="0" smtClean="0"/>
          </a:p>
        </p:txBody>
      </p:sp>
      <p:sp>
        <p:nvSpPr>
          <p:cNvPr id="3" name="Title 2"/>
          <p:cNvSpPr>
            <a:spLocks noGrp="1"/>
          </p:cNvSpPr>
          <p:nvPr>
            <p:ph type="title"/>
          </p:nvPr>
        </p:nvSpPr>
        <p:spPr>
          <a:xfrm>
            <a:off x="0" y="0"/>
            <a:ext cx="12192000" cy="1031966"/>
          </a:xfrm>
        </p:spPr>
        <p:txBody>
          <a:bodyPr>
            <a:normAutofit/>
          </a:bodyPr>
          <a:lstStyle/>
          <a:p>
            <a:r>
              <a:rPr lang="en-US" sz="4400" dirty="0" smtClean="0">
                <a:latin typeface="Times New Roman" pitchFamily="18" charset="0"/>
                <a:cs typeface="Times New Roman" pitchFamily="18" charset="0"/>
              </a:rPr>
              <a:t>5. Curriculum reforms in India:</a:t>
            </a:r>
            <a:endParaRPr lang="en-US" sz="4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54307413-3795-40D3-97FA-7DDFA6459D8F}"/>
              </a:ext>
            </a:extLst>
          </p:cNvPr>
          <p:cNvSpPr>
            <a:spLocks noGrp="1"/>
          </p:cNvSpPr>
          <p:nvPr>
            <p:ph idx="1"/>
          </p:nvPr>
        </p:nvSpPr>
        <p:spPr>
          <a:xfrm>
            <a:off x="1524001" y="2188212"/>
            <a:ext cx="9351818" cy="1269507"/>
          </a:xfrm>
        </p:spPr>
        <p:style>
          <a:lnRef idx="1">
            <a:schemeClr val="accent5"/>
          </a:lnRef>
          <a:fillRef idx="2">
            <a:schemeClr val="accent5"/>
          </a:fillRef>
          <a:effectRef idx="1">
            <a:schemeClr val="accent5"/>
          </a:effectRef>
          <a:fontRef idx="minor">
            <a:schemeClr val="dk1"/>
          </a:fontRef>
        </p:style>
        <p:txBody>
          <a:bodyPr>
            <a:normAutofit fontScale="92500" lnSpcReduction="10000"/>
          </a:bodyPr>
          <a:lstStyle/>
          <a:p>
            <a:pPr marL="45720" indent="0" algn="ctr">
              <a:buNone/>
            </a:pPr>
            <a:r>
              <a:rPr lang="en-US" sz="8800" b="1" i="1" dirty="0">
                <a:latin typeface="Times New Roman" panose="02020603050405020304" pitchFamily="18" charset="0"/>
                <a:cs typeface="Times New Roman" panose="02020603050405020304" pitchFamily="18" charset="0"/>
              </a:rPr>
              <a:t>THANK YOU</a:t>
            </a:r>
            <a:endParaRPr lang="en-IN" sz="8800" b="1" i="1" dirty="0">
              <a:latin typeface="Times New Roman" panose="02020603050405020304" pitchFamily="18" charset="0"/>
              <a:cs typeface="Times New Roman" panose="02020603050405020304" pitchFamily="18" charset="0"/>
            </a:endParaRPr>
          </a:p>
        </p:txBody>
      </p:sp>
    </p:spTree>
    <p:extLst>
      <p:ext uri="{BB962C8B-B14F-4D97-AF65-F5344CB8AC3E}">
        <p14:creationId xmlns="" xmlns:p14="http://schemas.microsoft.com/office/powerpoint/2010/main" val="26003067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IN" b="1" dirty="0" smtClean="0">
                <a:latin typeface="Times New Roman" pitchFamily="18" charset="0"/>
                <a:cs typeface="Times New Roman" pitchFamily="18" charset="0"/>
              </a:rPr>
              <a:t>Preparation of Curriculum and its need, </a:t>
            </a:r>
          </a:p>
          <a:p>
            <a:r>
              <a:rPr lang="en-IN" b="1" dirty="0" smtClean="0">
                <a:latin typeface="Times New Roman" pitchFamily="18" charset="0"/>
                <a:cs typeface="Times New Roman" pitchFamily="18" charset="0"/>
              </a:rPr>
              <a:t>Role of the state in the curriculum,</a:t>
            </a:r>
          </a:p>
          <a:p>
            <a:r>
              <a:rPr lang="en-IN" b="1" dirty="0" smtClean="0">
                <a:latin typeface="Times New Roman" pitchFamily="18" charset="0"/>
                <a:cs typeface="Times New Roman" pitchFamily="18" charset="0"/>
              </a:rPr>
              <a:t>C</a:t>
            </a:r>
            <a:r>
              <a:rPr lang="en-IN" b="1" dirty="0" smtClean="0">
                <a:latin typeface="Times New Roman" pitchFamily="18" charset="0"/>
                <a:cs typeface="Times New Roman" pitchFamily="18" charset="0"/>
              </a:rPr>
              <a:t>urriculum and Syllabus,</a:t>
            </a:r>
          </a:p>
          <a:p>
            <a:r>
              <a:rPr lang="en-IN" b="1" dirty="0" smtClean="0">
                <a:latin typeface="Times New Roman" pitchFamily="18" charset="0"/>
                <a:cs typeface="Times New Roman" pitchFamily="18" charset="0"/>
              </a:rPr>
              <a:t>Methodology of Curriculum Transaction,</a:t>
            </a:r>
          </a:p>
          <a:p>
            <a:endParaRPr lang="en-IN" b="1" dirty="0">
              <a:latin typeface="Times New Roman" pitchFamily="18" charset="0"/>
              <a:cs typeface="Times New Roman" pitchFamily="18" charset="0"/>
            </a:endParaRPr>
          </a:p>
        </p:txBody>
      </p:sp>
      <p:sp>
        <p:nvSpPr>
          <p:cNvPr id="3" name="Title 2"/>
          <p:cNvSpPr>
            <a:spLocks noGrp="1"/>
          </p:cNvSpPr>
          <p:nvPr>
            <p:ph type="title"/>
          </p:nvPr>
        </p:nvSpPr>
        <p:spPr>
          <a:xfrm>
            <a:off x="156754" y="235131"/>
            <a:ext cx="12035246" cy="953589"/>
          </a:xfrm>
        </p:spPr>
        <p:txBody>
          <a:bodyPr>
            <a:noAutofit/>
          </a:bodyPr>
          <a:lstStyle/>
          <a:p>
            <a:r>
              <a:rPr lang="en-IN" sz="6000" dirty="0" smtClean="0">
                <a:solidFill>
                  <a:schemeClr val="tx1"/>
                </a:solidFill>
                <a:effectLst/>
                <a:latin typeface="Times New Roman" pitchFamily="18" charset="0"/>
                <a:cs typeface="Times New Roman" pitchFamily="18" charset="0"/>
              </a:rPr>
              <a:t>Unit-3</a:t>
            </a:r>
            <a:endParaRPr lang="en-IN" sz="6000" dirty="0">
              <a:solidFill>
                <a:schemeClr val="tx1"/>
              </a:solidFill>
              <a:effectLst/>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6754" y="992777"/>
            <a:ext cx="11834949" cy="5865223"/>
          </a:xfrm>
        </p:spPr>
        <p:txBody>
          <a:bodyPr>
            <a:normAutofit fontScale="92500" lnSpcReduction="20000"/>
          </a:bodyPr>
          <a:lstStyle/>
          <a:p>
            <a:pPr algn="just"/>
            <a:r>
              <a:rPr lang="en-IN" dirty="0" smtClean="0">
                <a:latin typeface="Times New Roman" pitchFamily="18" charset="0"/>
                <a:cs typeface="Times New Roman" pitchFamily="18" charset="0"/>
              </a:rPr>
              <a:t>The human can acquire knowledge while other species cannot acquire knowledge. It is an important aspect of human beings. It can be fulfilled by curriculum. The mental aspects are trained and developed, thus mental faculties are trained by teaching various school subjects through curriculum. These needs of the curriculum have been merited as follows- • The curriculum development is done in view to realize the objectives of education. Thus the curriculum is the means for achieving the educational objectives. • It provides the guidelines to the teachers as well as to students, what a teacher has to teach and what the students to learn. • The curriculum is the means for the acquiring knowledge. Thus the curriculum is designed for the different subjects. • Thus the main task of curriculum development is determining structure of content for a particular stage teaching. • The curriculum is also important and significant from personality development of the students. • The curriculum provides the guidelines and bases for preparing text book for the use of students and subject teachers. • Examination paper is prepared as per curriculum of the subject and students also prepare the content for the examination. • The instructional method is selected and used in view of the curricular. • Curriculum provides the basis for developing knowledge, skills, attitude are creative ability. • The teaching and learning situations are organized in view to the curriculum</a:t>
            </a:r>
            <a:r>
              <a:rPr lang="en-IN" dirty="0" smtClean="0">
                <a:latin typeface="Times New Roman" pitchFamily="18" charset="0"/>
                <a:cs typeface="Times New Roman" pitchFamily="18" charset="0"/>
              </a:rPr>
              <a:t>.</a:t>
            </a:r>
            <a:endParaRPr lang="en-IN" dirty="0">
              <a:latin typeface="Times New Roman" pitchFamily="18" charset="0"/>
              <a:cs typeface="Times New Roman" pitchFamily="18" charset="0"/>
            </a:endParaRPr>
          </a:p>
        </p:txBody>
      </p:sp>
      <p:sp>
        <p:nvSpPr>
          <p:cNvPr id="3" name="Title 2"/>
          <p:cNvSpPr>
            <a:spLocks noGrp="1"/>
          </p:cNvSpPr>
          <p:nvPr>
            <p:ph type="title"/>
          </p:nvPr>
        </p:nvSpPr>
        <p:spPr>
          <a:xfrm>
            <a:off x="169817" y="0"/>
            <a:ext cx="11412583" cy="966651"/>
          </a:xfrm>
        </p:spPr>
        <p:txBody>
          <a:bodyPr/>
          <a:lstStyle/>
          <a:p>
            <a:r>
              <a:rPr lang="en-IN" dirty="0" smtClean="0">
                <a:solidFill>
                  <a:schemeClr val="tx1"/>
                </a:solidFill>
                <a:effectLst/>
                <a:latin typeface="Times New Roman" pitchFamily="18" charset="0"/>
                <a:cs typeface="Times New Roman" pitchFamily="18" charset="0"/>
              </a:rPr>
              <a:t>Preparation of Curriculum and it’s need:</a:t>
            </a:r>
            <a:endParaRPr lang="en-IN" dirty="0">
              <a:solidFill>
                <a:schemeClr val="tx1"/>
              </a:solidFill>
              <a:effectLst/>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35131" y="966651"/>
            <a:ext cx="11717383" cy="5891349"/>
          </a:xfrm>
        </p:spPr>
        <p:txBody>
          <a:bodyPr>
            <a:normAutofit lnSpcReduction="10000"/>
          </a:bodyPr>
          <a:lstStyle/>
          <a:p>
            <a:pPr algn="just"/>
            <a:r>
              <a:rPr lang="en-IN" dirty="0" smtClean="0"/>
              <a:t> </a:t>
            </a:r>
            <a:r>
              <a:rPr lang="en-IN" dirty="0" smtClean="0">
                <a:latin typeface="Times New Roman" pitchFamily="18" charset="0"/>
                <a:cs typeface="Times New Roman" pitchFamily="18" charset="0"/>
              </a:rPr>
              <a:t>Curriculum </a:t>
            </a:r>
            <a:r>
              <a:rPr lang="en-IN" dirty="0" smtClean="0">
                <a:latin typeface="Times New Roman" pitchFamily="18" charset="0"/>
                <a:cs typeface="Times New Roman" pitchFamily="18" charset="0"/>
              </a:rPr>
              <a:t>is an important part of education. The term Curriculum has been derived from a Latin would “</a:t>
            </a:r>
            <a:r>
              <a:rPr lang="en-IN" dirty="0" err="1" smtClean="0">
                <a:latin typeface="Times New Roman" pitchFamily="18" charset="0"/>
                <a:cs typeface="Times New Roman" pitchFamily="18" charset="0"/>
              </a:rPr>
              <a:t>Currere</a:t>
            </a:r>
            <a:r>
              <a:rPr lang="en-IN" dirty="0" smtClean="0">
                <a:latin typeface="Times New Roman" pitchFamily="18" charset="0"/>
                <a:cs typeface="Times New Roman" pitchFamily="18" charset="0"/>
              </a:rPr>
              <a:t>” which means a ‘race course’ or a runway on which one runs to reach a goal. The term Curriculum refers to the lessons and academic content taught in a school or in a specific course or program.</a:t>
            </a:r>
          </a:p>
          <a:p>
            <a:pPr algn="just"/>
            <a:r>
              <a:rPr lang="en-IN" dirty="0" smtClean="0">
                <a:latin typeface="Times New Roman" pitchFamily="18" charset="0"/>
                <a:cs typeface="Times New Roman" pitchFamily="18" charset="0"/>
              </a:rPr>
              <a:t> It is curriculum through which the general aims of a school education receive Concrete expression. Curriculum is the total sum of all the activities and experiences provided by the institution to the learners for their all-around development and for achieving the goals of education.</a:t>
            </a:r>
          </a:p>
          <a:p>
            <a:pPr algn="just"/>
            <a:r>
              <a:rPr lang="en-IN" dirty="0" smtClean="0">
                <a:latin typeface="Times New Roman" pitchFamily="18" charset="0"/>
                <a:cs typeface="Times New Roman" pitchFamily="18" charset="0"/>
              </a:rPr>
              <a:t>Curriculum is a tool in the hands of artist (the teacher) to make his materials (the pupils) according to his ideal (objective) in his studio (the institution). Curriculum is not just written on page, but the curriculum is reflected in </a:t>
            </a:r>
            <a:r>
              <a:rPr lang="en-IN" dirty="0" err="1" smtClean="0">
                <a:latin typeface="Times New Roman" pitchFamily="18" charset="0"/>
                <a:cs typeface="Times New Roman" pitchFamily="18" charset="0"/>
              </a:rPr>
              <a:t>teachers’behaviour</a:t>
            </a:r>
            <a:r>
              <a:rPr lang="en-IN" dirty="0" smtClean="0">
                <a:latin typeface="Times New Roman" pitchFamily="18" charset="0"/>
                <a:cs typeface="Times New Roman" pitchFamily="18" charset="0"/>
              </a:rPr>
              <a:t>&amp; conduct. Everything done in the institution to Curriculum like classroom instructions, students Activities, work experiences, school parties etc. Therefore, we can </a:t>
            </a:r>
            <a:r>
              <a:rPr lang="en-IN" dirty="0" smtClean="0">
                <a:latin typeface="Times New Roman" pitchFamily="18" charset="0"/>
                <a:cs typeface="Times New Roman" pitchFamily="18" charset="0"/>
              </a:rPr>
              <a:t> say </a:t>
            </a:r>
            <a:r>
              <a:rPr lang="en-IN" dirty="0" smtClean="0">
                <a:latin typeface="Times New Roman" pitchFamily="18" charset="0"/>
                <a:cs typeface="Times New Roman" pitchFamily="18" charset="0"/>
              </a:rPr>
              <a:t>- Curriculum in </a:t>
            </a:r>
            <a:r>
              <a:rPr lang="en-IN" dirty="0" err="1" smtClean="0">
                <a:latin typeface="Times New Roman" pitchFamily="18" charset="0"/>
                <a:cs typeface="Times New Roman" pitchFamily="18" charset="0"/>
              </a:rPr>
              <a:t>theheart</a:t>
            </a:r>
            <a:r>
              <a:rPr lang="en-IN" dirty="0" smtClean="0">
                <a:latin typeface="Times New Roman" pitchFamily="18" charset="0"/>
                <a:cs typeface="Times New Roman" pitchFamily="18" charset="0"/>
              </a:rPr>
              <a:t> of education process.</a:t>
            </a:r>
            <a:endParaRPr lang="en-IN" dirty="0">
              <a:latin typeface="Times New Roman" pitchFamily="18" charset="0"/>
              <a:cs typeface="Times New Roman" pitchFamily="18" charset="0"/>
            </a:endParaRPr>
          </a:p>
        </p:txBody>
      </p:sp>
      <p:sp>
        <p:nvSpPr>
          <p:cNvPr id="3" name="Title 2"/>
          <p:cNvSpPr>
            <a:spLocks noGrp="1"/>
          </p:cNvSpPr>
          <p:nvPr>
            <p:ph type="title"/>
          </p:nvPr>
        </p:nvSpPr>
        <p:spPr>
          <a:xfrm>
            <a:off x="235131" y="0"/>
            <a:ext cx="11652069" cy="1058091"/>
          </a:xfrm>
        </p:spPr>
        <p:txBody>
          <a:bodyPr/>
          <a:lstStyle/>
          <a:p>
            <a:r>
              <a:rPr lang="en-IN" dirty="0" smtClean="0">
                <a:solidFill>
                  <a:schemeClr val="tx1"/>
                </a:solidFill>
                <a:effectLst/>
                <a:latin typeface="Times New Roman" pitchFamily="18" charset="0"/>
                <a:cs typeface="Times New Roman" pitchFamily="18" charset="0"/>
              </a:rPr>
              <a:t>Curriculum:</a:t>
            </a:r>
            <a:endParaRPr lang="en-IN" dirty="0">
              <a:solidFill>
                <a:schemeClr val="tx1"/>
              </a:solidFill>
              <a:effectLst/>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828</TotalTime>
  <Words>763</Words>
  <Application>Microsoft Office PowerPoint</Application>
  <PresentationFormat>Custom</PresentationFormat>
  <Paragraphs>53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Concourse</vt:lpstr>
      <vt:lpstr>B.Ed 4th Sem Presentation On Paper-C8b, Unit-ii, S.L Sir </vt:lpstr>
      <vt:lpstr>1. Meaning of Curriculum:</vt:lpstr>
      <vt:lpstr>2. Types of Curriculum:</vt:lpstr>
      <vt:lpstr>4. Stages of Specific Curriculum:</vt:lpstr>
      <vt:lpstr>5. Curriculum reforms in India:</vt:lpstr>
      <vt:lpstr>Slide 6</vt:lpstr>
      <vt:lpstr>Unit-3</vt:lpstr>
      <vt:lpstr>Preparation of Curriculum and it’s need:</vt:lpstr>
      <vt:lpstr>Curriculum:</vt:lpstr>
      <vt:lpstr>Need of Curriculum: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SYNOPSIS PRESENTATION ON COMMUNICATION COMPETENCE OF PROFESSIONAL AND NON-PROFESSIONAL STUDENTS WITH SPECIAL REFERENCE TO THEIR ENGLISH LANGUAGE PROFICIENCY</dc:title>
  <dc:creator>BerlinAjinkya</dc:creator>
  <cp:lastModifiedBy>hp</cp:lastModifiedBy>
  <cp:revision>119</cp:revision>
  <dcterms:created xsi:type="dcterms:W3CDTF">2020-11-06T04:43:38Z</dcterms:created>
  <dcterms:modified xsi:type="dcterms:W3CDTF">2023-02-01T18:46:05Z</dcterms:modified>
</cp:coreProperties>
</file>