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D790F-1873-584A-BEB0-9CB736CBE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C7a:PEDAGOGY OF SCHOOL SUBJECT(P-1)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1C3AFC-805B-934F-BCE3-E465707CB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7268" y="4383106"/>
            <a:ext cx="6801612" cy="1239894"/>
          </a:xfrm>
        </p:spPr>
        <p:txBody>
          <a:bodyPr/>
          <a:lstStyle/>
          <a:p>
            <a:r>
              <a:rPr lang="en-US"/>
              <a:t>Unit 1:Foundation of Language teaching(ভাষা শিক্ষার ভিত্তিসমূহ )</a:t>
            </a:r>
          </a:p>
        </p:txBody>
      </p:sp>
    </p:spTree>
    <p:extLst>
      <p:ext uri="{BB962C8B-B14F-4D97-AF65-F5344CB8AC3E}">
        <p14:creationId xmlns:p14="http://schemas.microsoft.com/office/powerpoint/2010/main" val="2352004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59B06-35E7-0B49-BEA7-4215B847A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1.1.1.SiGnificance(মাতৃভাষার তাৎপর্য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E2B3C-BB96-CE48-9863-85EF7DBE0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0932" y="2201638"/>
            <a:ext cx="7729728" cy="44238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/>
              <a:t># উদ্দেশ্য –</a:t>
            </a:r>
          </a:p>
          <a:p>
            <a:pPr marL="0" indent="0">
              <a:buNone/>
            </a:pPr>
            <a:r>
              <a:rPr lang="en-US"/>
              <a:t>i.ভাষার উপর দখল</a:t>
            </a:r>
          </a:p>
          <a:p>
            <a:pPr marL="0" indent="0">
              <a:buNone/>
            </a:pPr>
            <a:r>
              <a:rPr lang="en-US"/>
              <a:t>ii. জ্ঞান অর্জন </a:t>
            </a:r>
          </a:p>
          <a:p>
            <a:pPr marL="0" indent="0">
              <a:buNone/>
            </a:pPr>
            <a:r>
              <a:rPr lang="en-US"/>
              <a:t>iii. মানসিক এবং প্রক্ষোভিক বিকাশ </a:t>
            </a:r>
          </a:p>
          <a:p>
            <a:pPr marL="0" indent="0">
              <a:buNone/>
            </a:pPr>
            <a:r>
              <a:rPr lang="en-US"/>
              <a:t>iv. সৃজনক্ষমতার বিকাশ </a:t>
            </a:r>
          </a:p>
          <a:p>
            <a:pPr marL="0" indent="0">
              <a:buNone/>
            </a:pPr>
            <a:r>
              <a:rPr lang="en-US"/>
              <a:t>v.যোক্তিক চিন্তনের প্রশিক্ষণ (গ্রহণ মূলক, অভিব্যক্তি মূলক, রসসঞ্চার মূলক, সৃজনাত্মক )</a:t>
            </a:r>
          </a:p>
          <a:p>
            <a:pPr marL="0" indent="0">
              <a:buNone/>
            </a:pPr>
            <a:r>
              <a:rPr lang="en-US"/>
              <a:t>***এই উদ্দেশ্য গুলি সামনে রেখে ভাষা শিক্ষার গুরুত্ব :-</a:t>
            </a:r>
          </a:p>
          <a:p>
            <a:pPr marL="0" indent="0">
              <a:buNone/>
            </a:pPr>
            <a:r>
              <a:rPr lang="en-US"/>
              <a:t>1.মাতৃভাষায় শিক্ষা শিক্ষর্র্থীদের শিখনের উপর ইতিবাচক প্রভাব ফেলে |</a:t>
            </a:r>
          </a:p>
          <a:p>
            <a:pPr marL="0" indent="0">
              <a:buNone/>
            </a:pPr>
            <a:r>
              <a:rPr lang="en-US"/>
              <a:t>2.ভাষার মাধ্যমে মানুষ নিজেকে প্রকাশ করে, মাতৃভাষা প্রকাশের সর্বোত্তম মাধ্যম |</a:t>
            </a:r>
          </a:p>
          <a:p>
            <a:pPr marL="0" indent="0">
              <a:buNone/>
            </a:pPr>
            <a:r>
              <a:rPr lang="en-US"/>
              <a:t>3.ভাষা দ্বারা মানুষের কৃষ্টি, সংস্কৃতি, ঐতিহ্য সঞ্চালিত হয় (মাতৃভাষার ধারক ও বাহক )</a:t>
            </a:r>
          </a:p>
        </p:txBody>
      </p:sp>
    </p:spTree>
    <p:extLst>
      <p:ext uri="{BB962C8B-B14F-4D97-AF65-F5344CB8AC3E}">
        <p14:creationId xmlns:p14="http://schemas.microsoft.com/office/powerpoint/2010/main" val="1449769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C4ADF-9223-0048-9E21-C3DB96360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-1" y="-2090407"/>
            <a:ext cx="9608536" cy="6479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378B5-4699-4441-8DE9-0E60B784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022" y="3215069"/>
            <a:ext cx="8850610" cy="305614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4.ভাষা </a:t>
            </a:r>
            <a:r>
              <a:rPr lang="en-US" dirty="0" err="1"/>
              <a:t>যোগাযোগের</a:t>
            </a:r>
            <a:r>
              <a:rPr lang="en-US" dirty="0"/>
              <a:t> </a:t>
            </a:r>
            <a:r>
              <a:rPr lang="en-US" dirty="0" err="1"/>
              <a:t>মাধ্যমে</a:t>
            </a:r>
            <a:r>
              <a:rPr lang="en-US" dirty="0"/>
              <a:t> </a:t>
            </a:r>
            <a:r>
              <a:rPr lang="en-US" dirty="0" err="1"/>
              <a:t>মানুষের</a:t>
            </a:r>
            <a:r>
              <a:rPr lang="en-US" dirty="0"/>
              <a:t> </a:t>
            </a:r>
            <a:r>
              <a:rPr lang="en-US" dirty="0" err="1"/>
              <a:t>নিজস্ব</a:t>
            </a:r>
            <a:r>
              <a:rPr lang="en-US" dirty="0"/>
              <a:t> </a:t>
            </a:r>
            <a:r>
              <a:rPr lang="en-US" dirty="0" err="1"/>
              <a:t>সমাজভাবনা</a:t>
            </a:r>
            <a:r>
              <a:rPr lang="en-US" dirty="0"/>
              <a:t> </a:t>
            </a:r>
            <a:r>
              <a:rPr lang="en-US" dirty="0" err="1"/>
              <a:t>তৈরী</a:t>
            </a:r>
            <a:r>
              <a:rPr lang="en-US" dirty="0"/>
              <a:t> </a:t>
            </a:r>
            <a:r>
              <a:rPr lang="en-US" dirty="0" err="1"/>
              <a:t>হয়</a:t>
            </a:r>
            <a:r>
              <a:rPr lang="en-US" dirty="0"/>
              <a:t> |</a:t>
            </a:r>
          </a:p>
          <a:p>
            <a:pPr marL="0" indent="0">
              <a:buNone/>
            </a:pPr>
            <a:r>
              <a:rPr lang="en-US" dirty="0"/>
              <a:t>5.ভাষার </a:t>
            </a:r>
            <a:r>
              <a:rPr lang="en-US" dirty="0" err="1"/>
              <a:t>মাধ্যমে</a:t>
            </a:r>
            <a:r>
              <a:rPr lang="en-US" dirty="0"/>
              <a:t> </a:t>
            </a:r>
            <a:r>
              <a:rPr lang="en-US" dirty="0" err="1"/>
              <a:t>শিক্ষার্থীর</a:t>
            </a:r>
            <a:r>
              <a:rPr lang="en-US" dirty="0"/>
              <a:t> </a:t>
            </a:r>
            <a:r>
              <a:rPr lang="en-US" dirty="0" err="1"/>
              <a:t>সৃজনশীল</a:t>
            </a:r>
            <a:r>
              <a:rPr lang="en-US" dirty="0"/>
              <a:t> </a:t>
            </a:r>
            <a:r>
              <a:rPr lang="en-US" dirty="0" err="1"/>
              <a:t>ক্ষমতার</a:t>
            </a:r>
            <a:r>
              <a:rPr lang="en-US" dirty="0"/>
              <a:t> </a:t>
            </a:r>
            <a:r>
              <a:rPr lang="en-US" dirty="0" err="1"/>
              <a:t>বিকাশ</a:t>
            </a:r>
            <a:r>
              <a:rPr lang="en-US" dirty="0"/>
              <a:t> </a:t>
            </a:r>
            <a:r>
              <a:rPr lang="en-US" dirty="0" err="1"/>
              <a:t>ঘটে</a:t>
            </a:r>
            <a:r>
              <a:rPr lang="en-US" dirty="0"/>
              <a:t> |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নিজের</a:t>
            </a:r>
            <a:r>
              <a:rPr lang="en-US" dirty="0"/>
              <a:t> </a:t>
            </a:r>
            <a:r>
              <a:rPr lang="en-US" dirty="0" err="1"/>
              <a:t>ভাষা</a:t>
            </a:r>
            <a:r>
              <a:rPr lang="en-US" dirty="0"/>
              <a:t> </a:t>
            </a:r>
            <a:r>
              <a:rPr lang="en-US" dirty="0" err="1"/>
              <a:t>সংস্কৃতির</a:t>
            </a:r>
            <a:r>
              <a:rPr lang="en-US" dirty="0"/>
              <a:t> </a:t>
            </a:r>
            <a:r>
              <a:rPr lang="en-US" dirty="0" err="1"/>
              <a:t>গৌরব</a:t>
            </a:r>
            <a:r>
              <a:rPr lang="en-US" dirty="0"/>
              <a:t> </a:t>
            </a:r>
            <a:r>
              <a:rPr lang="en-US" dirty="0" err="1"/>
              <a:t>সুরক্ষিত</a:t>
            </a:r>
            <a:r>
              <a:rPr lang="en-US" dirty="0"/>
              <a:t> </a:t>
            </a:r>
            <a:r>
              <a:rPr lang="en-US" dirty="0" err="1"/>
              <a:t>রাখে</a:t>
            </a:r>
            <a:r>
              <a:rPr lang="en-US" dirty="0"/>
              <a:t> </a:t>
            </a:r>
            <a:r>
              <a:rPr lang="en-US" dirty="0" err="1"/>
              <a:t>মাতৃভাষা</a:t>
            </a:r>
            <a:r>
              <a:rPr lang="en-US" dirty="0"/>
              <a:t> |</a:t>
            </a:r>
          </a:p>
          <a:p>
            <a:pPr marL="0" indent="0">
              <a:buNone/>
            </a:pPr>
            <a:r>
              <a:rPr lang="en-US" dirty="0"/>
              <a:t>7.শিক্ষার্থীর </a:t>
            </a:r>
            <a:r>
              <a:rPr lang="en-US" dirty="0" err="1"/>
              <a:t>ভাষা</a:t>
            </a:r>
            <a:r>
              <a:rPr lang="en-US" dirty="0"/>
              <a:t> </a:t>
            </a:r>
            <a:r>
              <a:rPr lang="en-US" dirty="0" err="1"/>
              <a:t>গ্রহণ</a:t>
            </a:r>
            <a:r>
              <a:rPr lang="en-US" dirty="0"/>
              <a:t> </a:t>
            </a:r>
            <a:r>
              <a:rPr lang="en-US" dirty="0" err="1"/>
              <a:t>ক্ষমতার</a:t>
            </a:r>
            <a:r>
              <a:rPr lang="en-US" dirty="0"/>
              <a:t> </a:t>
            </a:r>
            <a:r>
              <a:rPr lang="en-US" dirty="0" err="1"/>
              <a:t>বিকাশ</a:t>
            </a:r>
            <a:r>
              <a:rPr lang="en-US" dirty="0"/>
              <a:t> </a:t>
            </a:r>
            <a:r>
              <a:rPr lang="en-US" dirty="0" err="1"/>
              <a:t>সাধন</a:t>
            </a:r>
            <a:r>
              <a:rPr lang="en-US" dirty="0"/>
              <a:t> </a:t>
            </a:r>
            <a:r>
              <a:rPr lang="en-US" dirty="0" err="1"/>
              <a:t>করে</a:t>
            </a:r>
            <a:r>
              <a:rPr lang="en-US" dirty="0"/>
              <a:t> </a:t>
            </a:r>
            <a:r>
              <a:rPr lang="en-US" dirty="0" err="1"/>
              <a:t>মাতৃভাষা</a:t>
            </a:r>
            <a:r>
              <a:rPr lang="en-US" dirty="0"/>
              <a:t> |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মাতৃভাষা</a:t>
            </a:r>
            <a:r>
              <a:rPr lang="en-US" dirty="0"/>
              <a:t> </a:t>
            </a:r>
            <a:r>
              <a:rPr lang="en-US" dirty="0" err="1"/>
              <a:t>শিক্ষার্থীর</a:t>
            </a:r>
            <a:r>
              <a:rPr lang="en-US" dirty="0"/>
              <a:t> </a:t>
            </a:r>
            <a:r>
              <a:rPr lang="en-US" dirty="0" err="1"/>
              <a:t>ভাষা</a:t>
            </a:r>
            <a:r>
              <a:rPr lang="en-US" dirty="0"/>
              <a:t> –</a:t>
            </a:r>
            <a:r>
              <a:rPr lang="en-US" dirty="0" err="1"/>
              <a:t>প্রকাশ</a:t>
            </a:r>
            <a:r>
              <a:rPr lang="en-US" dirty="0"/>
              <a:t> </a:t>
            </a:r>
            <a:r>
              <a:rPr lang="en-US" dirty="0" err="1"/>
              <a:t>দক্ষতার</a:t>
            </a:r>
            <a:r>
              <a:rPr lang="en-US" dirty="0"/>
              <a:t> </a:t>
            </a:r>
            <a:r>
              <a:rPr lang="en-US" dirty="0" err="1"/>
              <a:t>বিকাশ</a:t>
            </a:r>
            <a:r>
              <a:rPr lang="en-US" dirty="0"/>
              <a:t> </a:t>
            </a:r>
            <a:r>
              <a:rPr lang="en-US" dirty="0" err="1"/>
              <a:t>সাধন</a:t>
            </a:r>
            <a:r>
              <a:rPr lang="en-US" dirty="0"/>
              <a:t> </a:t>
            </a:r>
            <a:r>
              <a:rPr lang="en-US" dirty="0" err="1"/>
              <a:t>করে</a:t>
            </a:r>
            <a:r>
              <a:rPr lang="en-US" dirty="0"/>
              <a:t> |</a:t>
            </a:r>
          </a:p>
          <a:p>
            <a:pPr marL="0" indent="0">
              <a:buNone/>
            </a:pPr>
            <a:r>
              <a:rPr lang="en-US" dirty="0"/>
              <a:t>9 </a:t>
            </a:r>
            <a:r>
              <a:rPr lang="en-US" dirty="0" err="1"/>
              <a:t>ভাষা</a:t>
            </a:r>
            <a:r>
              <a:rPr lang="en-US" dirty="0"/>
              <a:t> </a:t>
            </a:r>
            <a:r>
              <a:rPr lang="en-US" dirty="0" err="1"/>
              <a:t>শিক্ষায়</a:t>
            </a:r>
            <a:r>
              <a:rPr lang="en-US" dirty="0"/>
              <a:t> </a:t>
            </a:r>
            <a:r>
              <a:rPr lang="en-US" dirty="0" err="1"/>
              <a:t>সময়ের</a:t>
            </a:r>
            <a:r>
              <a:rPr lang="en-US" dirty="0"/>
              <a:t> </a:t>
            </a:r>
            <a:r>
              <a:rPr lang="en-US" dirty="0" err="1"/>
              <a:t>অপচয়</a:t>
            </a:r>
            <a:r>
              <a:rPr lang="en-US" dirty="0"/>
              <a:t> </a:t>
            </a:r>
            <a:r>
              <a:rPr lang="en-US" dirty="0" err="1"/>
              <a:t>রোধ</a:t>
            </a:r>
            <a:r>
              <a:rPr lang="en-US" dirty="0"/>
              <a:t> </a:t>
            </a:r>
            <a:r>
              <a:rPr lang="en-US" dirty="0" err="1"/>
              <a:t>করে</a:t>
            </a:r>
            <a:r>
              <a:rPr lang="en-US" dirty="0"/>
              <a:t> </a:t>
            </a:r>
            <a:r>
              <a:rPr lang="en-US" dirty="0" err="1"/>
              <a:t>মাতৃভাষা</a:t>
            </a:r>
            <a:r>
              <a:rPr lang="en-US" dirty="0"/>
              <a:t> |</a:t>
            </a:r>
          </a:p>
          <a:p>
            <a:pPr marL="0" indent="0">
              <a:buNone/>
            </a:pPr>
            <a:r>
              <a:rPr lang="en-US" dirty="0"/>
              <a:t>10সর্বোপরী </a:t>
            </a:r>
            <a:r>
              <a:rPr lang="en-US" dirty="0" err="1"/>
              <a:t>ভাষার</a:t>
            </a:r>
            <a:r>
              <a:rPr lang="en-US" dirty="0"/>
              <a:t> </a:t>
            </a:r>
            <a:r>
              <a:rPr lang="en-US" dirty="0" err="1"/>
              <a:t>গঠন</a:t>
            </a:r>
            <a:r>
              <a:rPr lang="en-US" dirty="0"/>
              <a:t> </a:t>
            </a:r>
            <a:r>
              <a:rPr lang="en-US" dirty="0" err="1"/>
              <a:t>শৈলী</a:t>
            </a:r>
            <a:r>
              <a:rPr lang="en-US" dirty="0"/>
              <a:t> </a:t>
            </a:r>
            <a:r>
              <a:rPr lang="en-US" dirty="0" err="1"/>
              <a:t>দ্রুত</a:t>
            </a:r>
            <a:r>
              <a:rPr lang="en-US" dirty="0"/>
              <a:t> </a:t>
            </a:r>
            <a:r>
              <a:rPr lang="en-US" dirty="0" err="1"/>
              <a:t>আয়ত্ত</a:t>
            </a:r>
            <a:r>
              <a:rPr lang="en-US" dirty="0"/>
              <a:t> </a:t>
            </a:r>
            <a:r>
              <a:rPr lang="en-US" dirty="0" err="1"/>
              <a:t>করতে</a:t>
            </a:r>
            <a:r>
              <a:rPr lang="en-US" dirty="0"/>
              <a:t> </a:t>
            </a:r>
            <a:r>
              <a:rPr lang="en-US" dirty="0" err="1"/>
              <a:t>সহায়তা</a:t>
            </a:r>
            <a:r>
              <a:rPr lang="en-US" dirty="0"/>
              <a:t> </a:t>
            </a:r>
            <a:r>
              <a:rPr lang="en-US" dirty="0" err="1"/>
              <a:t>করে</a:t>
            </a:r>
            <a:r>
              <a:rPr lang="en-US" dirty="0"/>
              <a:t> </a:t>
            </a:r>
            <a:r>
              <a:rPr lang="en-US" dirty="0" err="1"/>
              <a:t>মাতৃভাষা</a:t>
            </a:r>
            <a:r>
              <a:rPr lang="en-US" dirty="0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84025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C46F8-6978-744D-AB63-BAF77DE0A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1.1.2.-MEANING (অর্থ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BA2E5-D2D6-A94D-9FDF-4E3C88745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4643" y="2261551"/>
            <a:ext cx="11338314" cy="5024310"/>
          </a:xfrm>
        </p:spPr>
        <p:txBody>
          <a:bodyPr>
            <a:normAutofit/>
          </a:bodyPr>
          <a:lstStyle/>
          <a:p>
            <a:r>
              <a:rPr lang="en-US" dirty="0"/>
              <a:t>ড. </a:t>
            </a:r>
            <a:r>
              <a:rPr lang="en-US" dirty="0" err="1"/>
              <a:t>সুনীতি</a:t>
            </a:r>
            <a:r>
              <a:rPr lang="en-US" dirty="0"/>
              <a:t> </a:t>
            </a:r>
            <a:r>
              <a:rPr lang="en-US" dirty="0" err="1"/>
              <a:t>কুমার</a:t>
            </a:r>
            <a:r>
              <a:rPr lang="en-US" dirty="0"/>
              <a:t> </a:t>
            </a:r>
            <a:r>
              <a:rPr lang="en-US" dirty="0" err="1"/>
              <a:t>চট্টোপাধ্যয়</a:t>
            </a:r>
            <a:r>
              <a:rPr lang="en-US" dirty="0"/>
              <a:t> –’</a:t>
            </a:r>
            <a:r>
              <a:rPr lang="en-US" dirty="0" err="1"/>
              <a:t>ভাষা</a:t>
            </a:r>
            <a:r>
              <a:rPr lang="en-US" dirty="0"/>
              <a:t> </a:t>
            </a:r>
            <a:r>
              <a:rPr lang="en-US" dirty="0" err="1"/>
              <a:t>প্রকাশ</a:t>
            </a:r>
            <a:r>
              <a:rPr lang="en-US" dirty="0"/>
              <a:t> </a:t>
            </a:r>
            <a:r>
              <a:rPr lang="en-US" dirty="0" err="1"/>
              <a:t>বাঙ্গালা</a:t>
            </a:r>
            <a:r>
              <a:rPr lang="en-US" dirty="0"/>
              <a:t> </a:t>
            </a:r>
            <a:r>
              <a:rPr lang="en-US" dirty="0" err="1"/>
              <a:t>ব্যাকরণ’গ্রন্থে</a:t>
            </a:r>
            <a:r>
              <a:rPr lang="en-US" dirty="0"/>
              <a:t> </a:t>
            </a:r>
            <a:r>
              <a:rPr lang="en-US" dirty="0" err="1"/>
              <a:t>ভাষার</a:t>
            </a:r>
            <a:r>
              <a:rPr lang="en-US" dirty="0"/>
              <a:t> </a:t>
            </a:r>
            <a:r>
              <a:rPr lang="en-US" dirty="0" err="1"/>
              <a:t>সংজ্ঞায়</a:t>
            </a:r>
            <a:r>
              <a:rPr lang="en-US" dirty="0"/>
              <a:t> </a:t>
            </a:r>
            <a:r>
              <a:rPr lang="en-US" dirty="0" err="1"/>
              <a:t>বলেছেন</a:t>
            </a:r>
            <a:r>
              <a:rPr lang="en-US" dirty="0"/>
              <a:t> –</a:t>
            </a:r>
          </a:p>
          <a:p>
            <a:pPr marL="0" indent="0">
              <a:buNone/>
            </a:pPr>
            <a:r>
              <a:rPr lang="en-US" dirty="0"/>
              <a:t>    “</a:t>
            </a:r>
            <a:r>
              <a:rPr lang="en-US" dirty="0" err="1"/>
              <a:t>মনের</a:t>
            </a:r>
            <a:r>
              <a:rPr lang="en-US" dirty="0"/>
              <a:t> </a:t>
            </a:r>
            <a:r>
              <a:rPr lang="en-US" dirty="0" err="1"/>
              <a:t>ভাব</a:t>
            </a:r>
            <a:r>
              <a:rPr lang="en-US" dirty="0"/>
              <a:t> </a:t>
            </a:r>
            <a:r>
              <a:rPr lang="en-US" dirty="0" err="1"/>
              <a:t>প্রকাশের</a:t>
            </a:r>
            <a:r>
              <a:rPr lang="en-US" dirty="0"/>
              <a:t> </a:t>
            </a:r>
            <a:r>
              <a:rPr lang="en-US" dirty="0" err="1"/>
              <a:t>জন্য</a:t>
            </a:r>
            <a:r>
              <a:rPr lang="en-US" dirty="0"/>
              <a:t>, </a:t>
            </a:r>
            <a:r>
              <a:rPr lang="en-US" dirty="0" err="1"/>
              <a:t>বাগযন্ত্রের</a:t>
            </a:r>
            <a:r>
              <a:rPr lang="en-US" dirty="0"/>
              <a:t> </a:t>
            </a:r>
            <a:r>
              <a:rPr lang="en-US" dirty="0" err="1"/>
              <a:t>সাহায্যে</a:t>
            </a:r>
            <a:r>
              <a:rPr lang="en-US" dirty="0"/>
              <a:t> </a:t>
            </a:r>
            <a:r>
              <a:rPr lang="en-US" dirty="0" err="1"/>
              <a:t>উচ্চারিত</a:t>
            </a:r>
            <a:r>
              <a:rPr lang="en-US" dirty="0"/>
              <a:t> </a:t>
            </a:r>
            <a:r>
              <a:rPr lang="en-US" dirty="0" err="1"/>
              <a:t>ধ্বনির</a:t>
            </a:r>
            <a:r>
              <a:rPr lang="en-US" dirty="0"/>
              <a:t> </a:t>
            </a:r>
            <a:r>
              <a:rPr lang="en-US" dirty="0" err="1"/>
              <a:t>দ্বারা</a:t>
            </a:r>
            <a:r>
              <a:rPr lang="en-US" dirty="0"/>
              <a:t> </a:t>
            </a:r>
            <a:r>
              <a:rPr lang="en-US" dirty="0" err="1"/>
              <a:t>নিস্পন্ন</a:t>
            </a:r>
            <a:r>
              <a:rPr lang="en-US" dirty="0"/>
              <a:t>, </a:t>
            </a:r>
            <a:r>
              <a:rPr lang="en-US" dirty="0" err="1"/>
              <a:t>কোনো</a:t>
            </a:r>
            <a:r>
              <a:rPr lang="en-US" dirty="0"/>
              <a:t> </a:t>
            </a:r>
            <a:r>
              <a:rPr lang="en-US" dirty="0" err="1"/>
              <a:t>বিশেষ</a:t>
            </a:r>
            <a:r>
              <a:rPr lang="en-US" dirty="0"/>
              <a:t> </a:t>
            </a:r>
            <a:r>
              <a:rPr lang="en-US" dirty="0" err="1"/>
              <a:t>জনসমাজে</a:t>
            </a:r>
            <a:r>
              <a:rPr lang="en-US" dirty="0"/>
              <a:t> </a:t>
            </a:r>
            <a:r>
              <a:rPr lang="en-US" dirty="0" err="1"/>
              <a:t>ব্যবহৃত</a:t>
            </a:r>
            <a:r>
              <a:rPr lang="en-US" dirty="0"/>
              <a:t>, </a:t>
            </a:r>
            <a:r>
              <a:rPr lang="en-US" dirty="0" err="1"/>
              <a:t>স্বতন্ত্রভাবে</a:t>
            </a:r>
            <a:r>
              <a:rPr lang="en-US" dirty="0"/>
              <a:t> </a:t>
            </a:r>
            <a:r>
              <a:rPr lang="en-US" dirty="0" err="1"/>
              <a:t>অবস্থিত</a:t>
            </a:r>
            <a:r>
              <a:rPr lang="en-US" dirty="0"/>
              <a:t>, </a:t>
            </a:r>
            <a:r>
              <a:rPr lang="en-US" dirty="0" err="1"/>
              <a:t>তথা</a:t>
            </a:r>
            <a:r>
              <a:rPr lang="en-US" dirty="0"/>
              <a:t> </a:t>
            </a:r>
            <a:r>
              <a:rPr lang="en-US" dirty="0" err="1"/>
              <a:t>বাক্যে</a:t>
            </a:r>
            <a:r>
              <a:rPr lang="en-US" dirty="0"/>
              <a:t> </a:t>
            </a:r>
            <a:r>
              <a:rPr lang="en-US" dirty="0" err="1"/>
              <a:t>প্রযুক্ত</a:t>
            </a:r>
            <a:r>
              <a:rPr lang="en-US" dirty="0"/>
              <a:t>, </a:t>
            </a:r>
            <a:r>
              <a:rPr lang="en-US" dirty="0" err="1"/>
              <a:t>শব্দ</a:t>
            </a:r>
            <a:r>
              <a:rPr lang="en-US" dirty="0"/>
              <a:t> </a:t>
            </a:r>
            <a:r>
              <a:rPr lang="en-US" dirty="0" err="1"/>
              <a:t>সমষ্টিকে</a:t>
            </a:r>
            <a:r>
              <a:rPr lang="en-US" dirty="0"/>
              <a:t> </a:t>
            </a:r>
            <a:r>
              <a:rPr lang="en-US" dirty="0" err="1"/>
              <a:t>ভাষা</a:t>
            </a:r>
            <a:r>
              <a:rPr lang="en-US" dirty="0"/>
              <a:t> </a:t>
            </a:r>
            <a:r>
              <a:rPr lang="en-US" dirty="0" err="1"/>
              <a:t>বলে</a:t>
            </a:r>
            <a:r>
              <a:rPr lang="en-US" dirty="0"/>
              <a:t> |”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অনেক</a:t>
            </a:r>
            <a:r>
              <a:rPr lang="en-US" dirty="0"/>
              <a:t> </a:t>
            </a:r>
            <a:r>
              <a:rPr lang="en-US" dirty="0" err="1"/>
              <a:t>ক্ষেত্রেই</a:t>
            </a:r>
            <a:r>
              <a:rPr lang="en-US" dirty="0"/>
              <a:t> </a:t>
            </a:r>
            <a:r>
              <a:rPr lang="en-US" dirty="0" err="1"/>
              <a:t>দেখা</a:t>
            </a:r>
            <a:r>
              <a:rPr lang="en-US" dirty="0"/>
              <a:t> </a:t>
            </a:r>
            <a:r>
              <a:rPr lang="en-US" dirty="0" err="1"/>
              <a:t>যায়</a:t>
            </a:r>
            <a:r>
              <a:rPr lang="en-US" dirty="0"/>
              <a:t> </a:t>
            </a:r>
            <a:r>
              <a:rPr lang="en-US" dirty="0" err="1"/>
              <a:t>বৃহ</a:t>
            </a:r>
            <a:r>
              <a:rPr lang="en-US" dirty="0"/>
              <a:t>ৎ </a:t>
            </a:r>
            <a:r>
              <a:rPr lang="en-US" dirty="0" err="1"/>
              <a:t>ভাষা</a:t>
            </a:r>
            <a:r>
              <a:rPr lang="en-US" dirty="0"/>
              <a:t> </a:t>
            </a:r>
            <a:r>
              <a:rPr lang="en-US" dirty="0" err="1"/>
              <a:t>সম্প্রদায়ের</a:t>
            </a:r>
            <a:r>
              <a:rPr lang="en-US" dirty="0"/>
              <a:t> </a:t>
            </a:r>
            <a:r>
              <a:rPr lang="en-US" dirty="0" err="1"/>
              <a:t>মধ্যে</a:t>
            </a:r>
            <a:r>
              <a:rPr lang="en-US" dirty="0"/>
              <a:t> </a:t>
            </a:r>
            <a:r>
              <a:rPr lang="en-US" dirty="0" err="1"/>
              <a:t>সর্বত্র</a:t>
            </a:r>
            <a:r>
              <a:rPr lang="en-US" dirty="0"/>
              <a:t> </a:t>
            </a:r>
            <a:r>
              <a:rPr lang="en-US" dirty="0" err="1"/>
              <a:t>রূপ</a:t>
            </a:r>
            <a:r>
              <a:rPr lang="en-US" dirty="0"/>
              <a:t> </a:t>
            </a:r>
            <a:r>
              <a:rPr lang="en-US" dirty="0" err="1"/>
              <a:t>সমান</a:t>
            </a:r>
            <a:r>
              <a:rPr lang="en-US" dirty="0"/>
              <a:t> </a:t>
            </a:r>
            <a:r>
              <a:rPr lang="en-US" dirty="0" err="1"/>
              <a:t>হয়</a:t>
            </a:r>
            <a:r>
              <a:rPr lang="en-US" dirty="0"/>
              <a:t> </a:t>
            </a:r>
            <a:r>
              <a:rPr lang="en-US" dirty="0" err="1"/>
              <a:t>না</a:t>
            </a:r>
            <a:r>
              <a:rPr lang="en-US" dirty="0"/>
              <a:t> | </a:t>
            </a:r>
            <a:r>
              <a:rPr lang="en-US" dirty="0" err="1"/>
              <a:t>তাই</a:t>
            </a:r>
            <a:r>
              <a:rPr lang="en-US" dirty="0"/>
              <a:t> </a:t>
            </a:r>
            <a:r>
              <a:rPr lang="en-US" dirty="0" err="1"/>
              <a:t>একই</a:t>
            </a:r>
            <a:r>
              <a:rPr lang="en-US" dirty="0"/>
              <a:t> </a:t>
            </a:r>
            <a:r>
              <a:rPr lang="en-US" dirty="0" err="1"/>
              <a:t>ভাষার</a:t>
            </a:r>
            <a:r>
              <a:rPr lang="en-US" dirty="0"/>
              <a:t> </a:t>
            </a:r>
            <a:r>
              <a:rPr lang="en-US" dirty="0" err="1"/>
              <a:t>মধ্যে</a:t>
            </a:r>
            <a:r>
              <a:rPr lang="en-US" dirty="0"/>
              <a:t> </a:t>
            </a:r>
            <a:r>
              <a:rPr lang="en-US" dirty="0" err="1"/>
              <a:t>এই</a:t>
            </a:r>
            <a:r>
              <a:rPr lang="en-US" dirty="0"/>
              <a:t> </a:t>
            </a:r>
            <a:r>
              <a:rPr lang="en-US" dirty="0" err="1"/>
              <a:t>আঞ্চলিক</a:t>
            </a:r>
            <a:r>
              <a:rPr lang="en-US" dirty="0"/>
              <a:t> </a:t>
            </a:r>
            <a:r>
              <a:rPr lang="en-US" dirty="0" err="1"/>
              <a:t>পার্থক্যকেই</a:t>
            </a:r>
            <a:r>
              <a:rPr lang="en-US" dirty="0"/>
              <a:t> </a:t>
            </a:r>
            <a:r>
              <a:rPr lang="en-US" dirty="0" err="1"/>
              <a:t>বলা</a:t>
            </a:r>
            <a:r>
              <a:rPr lang="en-US" dirty="0"/>
              <a:t> </a:t>
            </a:r>
            <a:r>
              <a:rPr lang="en-US" dirty="0" err="1"/>
              <a:t>হয়</a:t>
            </a:r>
            <a:r>
              <a:rPr lang="en-US" dirty="0"/>
              <a:t> </a:t>
            </a:r>
            <a:r>
              <a:rPr lang="en-US" dirty="0" err="1"/>
              <a:t>আঞ্চলিক</a:t>
            </a:r>
            <a:r>
              <a:rPr lang="en-US" dirty="0"/>
              <a:t> </a:t>
            </a:r>
            <a:r>
              <a:rPr lang="en-US" dirty="0" err="1"/>
              <a:t>উপভাষা</a:t>
            </a:r>
            <a:r>
              <a:rPr lang="en-US" dirty="0"/>
              <a:t> |</a:t>
            </a:r>
          </a:p>
          <a:p>
            <a:pPr marL="0" indent="0">
              <a:buNone/>
            </a:pPr>
            <a:r>
              <a:rPr lang="en-US" dirty="0"/>
              <a:t>#বাংলা </a:t>
            </a:r>
            <a:r>
              <a:rPr lang="en-US" dirty="0" err="1"/>
              <a:t>ভাষার</a:t>
            </a:r>
            <a:r>
              <a:rPr lang="en-US" dirty="0"/>
              <a:t> </a:t>
            </a:r>
            <a:r>
              <a:rPr lang="en-US" dirty="0" err="1"/>
              <a:t>উপভাষা</a:t>
            </a:r>
            <a:r>
              <a:rPr lang="en-US" dirty="0"/>
              <a:t> </a:t>
            </a:r>
            <a:r>
              <a:rPr lang="en-US" dirty="0" err="1"/>
              <a:t>গুলি</a:t>
            </a:r>
            <a:r>
              <a:rPr lang="en-US" dirty="0"/>
              <a:t> </a:t>
            </a:r>
            <a:r>
              <a:rPr lang="en-US" dirty="0" err="1"/>
              <a:t>হলো</a:t>
            </a:r>
            <a:r>
              <a:rPr lang="en-US" dirty="0"/>
              <a:t> :-</a:t>
            </a:r>
          </a:p>
          <a:p>
            <a:pPr marL="0" indent="0">
              <a:buNone/>
            </a:pPr>
            <a:r>
              <a:rPr lang="en-US" dirty="0"/>
              <a:t>1.রাঢ়ি </a:t>
            </a:r>
            <a:r>
              <a:rPr lang="en-US" dirty="0" err="1"/>
              <a:t>উপভাষা</a:t>
            </a:r>
            <a:r>
              <a:rPr lang="en-US" dirty="0"/>
              <a:t> : </a:t>
            </a:r>
            <a:r>
              <a:rPr lang="en-US" dirty="0" err="1"/>
              <a:t>বীরভূম</a:t>
            </a:r>
            <a:r>
              <a:rPr lang="en-US" dirty="0"/>
              <a:t>, </a:t>
            </a:r>
            <a:r>
              <a:rPr lang="en-US" dirty="0" err="1"/>
              <a:t>বর্ধমান</a:t>
            </a:r>
            <a:r>
              <a:rPr lang="en-US" dirty="0"/>
              <a:t>, </a:t>
            </a:r>
            <a:r>
              <a:rPr lang="en-US" dirty="0" err="1"/>
              <a:t>পূর্ব</a:t>
            </a:r>
            <a:r>
              <a:rPr lang="en-US" dirty="0"/>
              <a:t> </a:t>
            </a:r>
            <a:r>
              <a:rPr lang="en-US" dirty="0" err="1"/>
              <a:t>বাঁকুড়া</a:t>
            </a:r>
            <a:r>
              <a:rPr lang="en-US" dirty="0"/>
              <a:t>, (</a:t>
            </a:r>
            <a:r>
              <a:rPr lang="en-US" dirty="0" err="1"/>
              <a:t>মধ্য-পশ্চিমবঙ্গ</a:t>
            </a:r>
            <a:r>
              <a:rPr lang="en-US" dirty="0"/>
              <a:t>)</a:t>
            </a:r>
            <a:r>
              <a:rPr lang="en-US" dirty="0" err="1"/>
              <a:t>কলকাতা</a:t>
            </a:r>
            <a:r>
              <a:rPr lang="en-US" dirty="0"/>
              <a:t>, 24পরগনা, </a:t>
            </a:r>
            <a:r>
              <a:rPr lang="en-US" dirty="0" err="1"/>
              <a:t>নদীয়া</a:t>
            </a:r>
            <a:r>
              <a:rPr lang="en-US" dirty="0"/>
              <a:t>, </a:t>
            </a:r>
            <a:r>
              <a:rPr lang="en-US" dirty="0" err="1"/>
              <a:t>হাওড়া,হুগলী</a:t>
            </a:r>
            <a:r>
              <a:rPr lang="en-US" dirty="0"/>
              <a:t> |</a:t>
            </a:r>
          </a:p>
          <a:p>
            <a:pPr marL="0" indent="0">
              <a:buNone/>
            </a:pPr>
            <a:r>
              <a:rPr lang="en-US" dirty="0"/>
              <a:t>2.বঙ্গালী </a:t>
            </a:r>
            <a:r>
              <a:rPr lang="en-US" dirty="0" err="1"/>
              <a:t>উপভাষা</a:t>
            </a:r>
            <a:r>
              <a:rPr lang="en-US" dirty="0"/>
              <a:t> : (</a:t>
            </a:r>
            <a:r>
              <a:rPr lang="en-US" dirty="0" err="1"/>
              <a:t>পূর্ববঙ্গ</a:t>
            </a:r>
            <a:r>
              <a:rPr lang="en-US" dirty="0"/>
              <a:t> ও দ :</a:t>
            </a:r>
            <a:r>
              <a:rPr lang="en-US" dirty="0" err="1"/>
              <a:t>পূর্ববঙ্গ</a:t>
            </a:r>
            <a:r>
              <a:rPr lang="en-US" dirty="0"/>
              <a:t> )</a:t>
            </a:r>
            <a:r>
              <a:rPr lang="en-US" dirty="0" err="1"/>
              <a:t>ঢাকা</a:t>
            </a:r>
            <a:r>
              <a:rPr lang="en-US" dirty="0"/>
              <a:t>, </a:t>
            </a:r>
            <a:r>
              <a:rPr lang="en-US" dirty="0" err="1"/>
              <a:t>ময়মনসিং</a:t>
            </a:r>
            <a:r>
              <a:rPr lang="en-US" dirty="0"/>
              <a:t>, </a:t>
            </a:r>
            <a:r>
              <a:rPr lang="en-US" dirty="0" err="1"/>
              <a:t>ফরিদপুর</a:t>
            </a:r>
            <a:r>
              <a:rPr lang="en-US" dirty="0"/>
              <a:t>, </a:t>
            </a:r>
            <a:r>
              <a:rPr lang="en-US" dirty="0" err="1"/>
              <a:t>বরিশাল</a:t>
            </a:r>
            <a:r>
              <a:rPr lang="en-US" dirty="0"/>
              <a:t>,  </a:t>
            </a:r>
            <a:r>
              <a:rPr lang="en-US" dirty="0" err="1"/>
              <a:t>খুলনা,যশোর</a:t>
            </a:r>
            <a:r>
              <a:rPr lang="en-US" dirty="0"/>
              <a:t>, </a:t>
            </a:r>
            <a:r>
              <a:rPr lang="en-US" dirty="0" err="1"/>
              <a:t>চট্টগ্রাম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3.বরেন্দ্রী </a:t>
            </a:r>
            <a:r>
              <a:rPr lang="en-US" dirty="0" err="1"/>
              <a:t>উপভাষা</a:t>
            </a:r>
            <a:r>
              <a:rPr lang="en-US" dirty="0"/>
              <a:t>: (</a:t>
            </a:r>
            <a:r>
              <a:rPr lang="en-US" dirty="0" err="1"/>
              <a:t>উত্তর</a:t>
            </a:r>
            <a:r>
              <a:rPr lang="en-US" dirty="0"/>
              <a:t> </a:t>
            </a:r>
            <a:r>
              <a:rPr lang="en-US" dirty="0" err="1"/>
              <a:t>বঙ্গ</a:t>
            </a:r>
            <a:r>
              <a:rPr lang="en-US" dirty="0"/>
              <a:t>) </a:t>
            </a:r>
            <a:r>
              <a:rPr lang="en-US" dirty="0" err="1"/>
              <a:t>মালদহ</a:t>
            </a:r>
            <a:r>
              <a:rPr lang="en-US" dirty="0"/>
              <a:t>, </a:t>
            </a:r>
            <a:r>
              <a:rPr lang="en-US" dirty="0" err="1"/>
              <a:t>দক্ষিণ</a:t>
            </a:r>
            <a:r>
              <a:rPr lang="en-US" dirty="0"/>
              <a:t> </a:t>
            </a:r>
            <a:r>
              <a:rPr lang="en-US" dirty="0" err="1"/>
              <a:t>দিনাজপুর</a:t>
            </a:r>
            <a:r>
              <a:rPr lang="en-US" dirty="0"/>
              <a:t>, </a:t>
            </a:r>
            <a:r>
              <a:rPr lang="en-US" dirty="0" err="1"/>
              <a:t>রাজশাহী</a:t>
            </a:r>
            <a:r>
              <a:rPr lang="en-US" dirty="0"/>
              <a:t>, </a:t>
            </a:r>
            <a:r>
              <a:rPr lang="en-US" dirty="0" err="1"/>
              <a:t>পাবনা</a:t>
            </a:r>
            <a:r>
              <a:rPr lang="en-US" dirty="0"/>
              <a:t> |</a:t>
            </a:r>
          </a:p>
          <a:p>
            <a:pPr marL="0" indent="0">
              <a:buNone/>
            </a:pPr>
            <a:r>
              <a:rPr lang="en-US" dirty="0"/>
              <a:t>4.ঝাড়খন্ডী </a:t>
            </a:r>
            <a:r>
              <a:rPr lang="en-US" dirty="0" err="1"/>
              <a:t>উপভাষা</a:t>
            </a:r>
            <a:r>
              <a:rPr lang="en-US" dirty="0"/>
              <a:t> :(দ :প :</a:t>
            </a:r>
            <a:r>
              <a:rPr lang="en-US" dirty="0" err="1"/>
              <a:t>প্রান্তঃ</a:t>
            </a:r>
            <a:r>
              <a:rPr lang="en-US" dirty="0"/>
              <a:t> </a:t>
            </a:r>
            <a:r>
              <a:rPr lang="en-US" dirty="0" err="1"/>
              <a:t>বঙ্গ</a:t>
            </a:r>
            <a:r>
              <a:rPr lang="en-US" dirty="0"/>
              <a:t> ও </a:t>
            </a:r>
            <a:r>
              <a:rPr lang="en-US" dirty="0" err="1"/>
              <a:t>বিহারের</a:t>
            </a:r>
            <a:r>
              <a:rPr lang="en-US" dirty="0"/>
              <a:t> </a:t>
            </a:r>
            <a:r>
              <a:rPr lang="en-US" dirty="0" err="1"/>
              <a:t>কিছু</a:t>
            </a:r>
            <a:r>
              <a:rPr lang="en-US" dirty="0"/>
              <a:t> </a:t>
            </a:r>
            <a:r>
              <a:rPr lang="en-US" dirty="0" err="1"/>
              <a:t>অংশ</a:t>
            </a:r>
            <a:r>
              <a:rPr lang="en-US" dirty="0"/>
              <a:t> )</a:t>
            </a:r>
            <a:r>
              <a:rPr lang="en-US" dirty="0" err="1"/>
              <a:t>মালভূম</a:t>
            </a:r>
            <a:r>
              <a:rPr lang="en-US" dirty="0"/>
              <a:t>, </a:t>
            </a:r>
            <a:r>
              <a:rPr lang="en-US" dirty="0" err="1"/>
              <a:t>সিংভূম</a:t>
            </a:r>
            <a:r>
              <a:rPr lang="en-US" dirty="0"/>
              <a:t>, </a:t>
            </a:r>
            <a:r>
              <a:rPr lang="en-US" dirty="0" err="1"/>
              <a:t>ধলভূম</a:t>
            </a:r>
            <a:r>
              <a:rPr lang="en-US" dirty="0"/>
              <a:t>, দ:প:বাঁকুড়া, </a:t>
            </a:r>
          </a:p>
          <a:p>
            <a:pPr marL="0" indent="0">
              <a:buNone/>
            </a:pPr>
            <a:r>
              <a:rPr lang="en-US" dirty="0"/>
              <a:t>দ :প :</a:t>
            </a:r>
            <a:r>
              <a:rPr lang="en-US" dirty="0" err="1"/>
              <a:t>মেদিনীপুর</a:t>
            </a:r>
            <a:r>
              <a:rPr lang="en-US" dirty="0"/>
              <a:t> |</a:t>
            </a:r>
          </a:p>
          <a:p>
            <a:pPr marL="0" indent="0">
              <a:buNone/>
            </a:pPr>
            <a:r>
              <a:rPr lang="en-US" dirty="0"/>
              <a:t>5.কামরূপী /</a:t>
            </a:r>
            <a:r>
              <a:rPr lang="en-US" dirty="0" err="1"/>
              <a:t>রাজবংশী</a:t>
            </a:r>
            <a:r>
              <a:rPr lang="en-US" dirty="0"/>
              <a:t> </a:t>
            </a:r>
            <a:r>
              <a:rPr lang="en-US" dirty="0" err="1"/>
              <a:t>উপভাষা</a:t>
            </a:r>
            <a:r>
              <a:rPr lang="en-US" dirty="0"/>
              <a:t> :(</a:t>
            </a:r>
            <a:r>
              <a:rPr lang="en-US" dirty="0" err="1"/>
              <a:t>উত্তর</a:t>
            </a:r>
            <a:r>
              <a:rPr lang="en-US" dirty="0"/>
              <a:t> </a:t>
            </a:r>
            <a:r>
              <a:rPr lang="en-US" dirty="0" err="1"/>
              <a:t>পূর্ববঙ্গ</a:t>
            </a:r>
            <a:r>
              <a:rPr lang="en-US" dirty="0"/>
              <a:t>)</a:t>
            </a:r>
            <a:r>
              <a:rPr lang="en-US" dirty="0" err="1"/>
              <a:t>জলপাইগুড়ি</a:t>
            </a:r>
            <a:r>
              <a:rPr lang="en-US" dirty="0"/>
              <a:t>, </a:t>
            </a:r>
            <a:r>
              <a:rPr lang="en-US" dirty="0" err="1"/>
              <a:t>রং</a:t>
            </a:r>
            <a:r>
              <a:rPr lang="en-US" dirty="0"/>
              <a:t> </a:t>
            </a:r>
            <a:r>
              <a:rPr lang="en-US" dirty="0" err="1"/>
              <a:t>পুর</a:t>
            </a:r>
            <a:r>
              <a:rPr lang="en-US" dirty="0"/>
              <a:t>, </a:t>
            </a:r>
            <a:r>
              <a:rPr lang="en-US" dirty="0" err="1"/>
              <a:t>কোচবিহার</a:t>
            </a:r>
            <a:r>
              <a:rPr lang="en-US" dirty="0"/>
              <a:t>, </a:t>
            </a:r>
            <a:r>
              <a:rPr lang="en-US" dirty="0" err="1"/>
              <a:t>উঃ</a:t>
            </a:r>
            <a:r>
              <a:rPr lang="en-US" dirty="0"/>
              <a:t> </a:t>
            </a:r>
            <a:r>
              <a:rPr lang="en-US" dirty="0" err="1"/>
              <a:t>দিনাজপুর</a:t>
            </a:r>
            <a:r>
              <a:rPr lang="en-US" dirty="0"/>
              <a:t>, </a:t>
            </a:r>
            <a:r>
              <a:rPr lang="en-US" dirty="0" err="1"/>
              <a:t>কাছাড়ঃ</a:t>
            </a:r>
            <a:r>
              <a:rPr lang="en-US" dirty="0"/>
              <a:t> ,</a:t>
            </a:r>
            <a:r>
              <a:rPr lang="en-US" dirty="0" err="1"/>
              <a:t>শ্রীহট্ট</a:t>
            </a:r>
            <a:r>
              <a:rPr lang="en-US" dirty="0"/>
              <a:t>, </a:t>
            </a:r>
            <a:r>
              <a:rPr lang="en-US" dirty="0" err="1"/>
              <a:t>ত্রিপুরা</a:t>
            </a:r>
            <a:r>
              <a:rPr lang="en-US" dirty="0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3126148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2F3EE-2F53-D246-9FDB-FF62DBDEC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1.1.3.-Nature &amp; scope(ভাষা শিক্ষার প্রকৃতি এবং পরিধি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F7ECB-2F0B-094B-A2BE-875D389BB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153412"/>
            <a:ext cx="7729728" cy="5474738"/>
          </a:xfrm>
        </p:spPr>
        <p:txBody>
          <a:bodyPr>
            <a:normAutofit lnSpcReduction="10000"/>
          </a:bodyPr>
          <a:lstStyle/>
          <a:p>
            <a:pPr marL="400050" indent="-400050">
              <a:buAutoNum type="romanLcPeriod"/>
            </a:pPr>
            <a:r>
              <a:rPr lang="en-US"/>
              <a:t>যেখানেই মানুষ আছে সেখানেই ভাষা আছে, আদিম ভাষা বলে কিছুই নেই |</a:t>
            </a:r>
          </a:p>
          <a:p>
            <a:pPr marL="400050" indent="-400050">
              <a:buAutoNum type="romanLcPeriod"/>
            </a:pPr>
            <a:r>
              <a:rPr lang="en-US"/>
              <a:t>যেকোনো ভাষার শব্দভান্ডার কে নতুন ধারণা প্রকাশের সুবিধার্থে নতুন শব্দ গ্রহণ বা সংযোজন করে সমৃদ্ধ করা যায় |</a:t>
            </a:r>
          </a:p>
          <a:p>
            <a:pPr marL="400050" indent="-400050">
              <a:buAutoNum type="romanLcPeriod"/>
            </a:pPr>
            <a:r>
              <a:rPr lang="en-US"/>
              <a:t>পৃথিবীর সকল ভাষাই সময়ের সাথে পরিবর্তিত হয় |</a:t>
            </a:r>
          </a:p>
          <a:p>
            <a:pPr marL="400050" indent="-400050">
              <a:buAutoNum type="romanLcPeriod"/>
            </a:pPr>
            <a:r>
              <a:rPr lang="en-US"/>
              <a:t>সব মানুষ্য ভাষাতেই সসীম সংখ্যক ধ্বনি বা ইঙ্গিত থাকে, যেগুলি জোড়া লাগিয়ে অর্থ পূর্ণ শব্দ এবং বাক্য তৈরি করা যায় |</a:t>
            </a:r>
          </a:p>
          <a:p>
            <a:pPr marL="400050" indent="-400050">
              <a:buAutoNum type="romanLcPeriod"/>
            </a:pPr>
            <a:r>
              <a:rPr lang="en-US"/>
              <a:t>সকল ভাষার সুত্র শব্দ ও বাক্য গঠনের সুত্র গুলি প্রায় একই ধরণের |</a:t>
            </a:r>
          </a:p>
          <a:p>
            <a:pPr marL="400050" indent="-400050">
              <a:buAutoNum type="romanLcPeriod"/>
            </a:pPr>
            <a:r>
              <a:rPr lang="en-US"/>
              <a:t>সকল ভাষাতেই ব্যাকরণিক পদশ্রেণী যেমন –বিশেষ্য, ক্রিয়া ইত্যাদি দেখতে পাওয়া যায় |</a:t>
            </a:r>
          </a:p>
          <a:p>
            <a:pPr marL="400050" indent="-400050">
              <a:buAutoNum type="romanLcPeriod"/>
            </a:pPr>
            <a:r>
              <a:rPr lang="en-US"/>
              <a:t>সকল ভাষাতেই পুং বা স্ত্রী, মানুষ, জীবিত ইত্যাদি বিশ্বজনীন আর্থিক বৈশিষ্ট দেখতে পাওয়া যায় |</a:t>
            </a:r>
          </a:p>
          <a:p>
            <a:pPr marL="400050" indent="-400050">
              <a:buAutoNum type="romanLcPeriod"/>
            </a:pPr>
            <a:r>
              <a:rPr lang="en-US"/>
              <a:t>পৃথিবীর সকল ভাষাতেই না –বাচকতা, প্রশ্নকরা, আদেশ দেওয়া, অতীত বা ভবিষ্যত নির্দেশ করা ইত্যাদির ব্যবস্থা আছে |</a:t>
            </a:r>
          </a:p>
          <a:p>
            <a:pPr marL="400050" indent="-400050">
              <a:buAutoNum type="romanLcPeriod"/>
            </a:pPr>
            <a:r>
              <a:rPr lang="en-US"/>
              <a:t>মানুষ্য ভাষায় যে পার্থক্য তার কোনো জৈবিক কারন নেই |যে কোনো সুস্থ স্বাভাবিক মানুষ যে কোনো ভৌগোলিক, সামাজিক, জাতিগত বা অর্থ নৈতিক পরিবেশে যেকোনো ভাষা শিখতে সক্ষম | </a:t>
            </a:r>
          </a:p>
        </p:txBody>
      </p:sp>
    </p:spTree>
    <p:extLst>
      <p:ext uri="{BB962C8B-B14F-4D97-AF65-F5344CB8AC3E}">
        <p14:creationId xmlns:p14="http://schemas.microsoft.com/office/powerpoint/2010/main" val="3732840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3CB04-D5DF-CA4F-BA98-D10FF6564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1.1.3.2.-ভাষা শিক্ষার পরিধি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15D2-91E3-804B-B870-2B81045B9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0599" y="2506043"/>
            <a:ext cx="6258995" cy="425415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/>
              <a:t>              ভাষা শিক্ষার পরিধি </a:t>
            </a:r>
          </a:p>
          <a:p>
            <a:pPr marL="0" indent="0">
              <a:buNone/>
            </a:pPr>
            <a:r>
              <a:rPr lang="en-US"/>
              <a:t>                _______|________________________</a:t>
            </a:r>
          </a:p>
          <a:p>
            <a:pPr marL="0" indent="0">
              <a:buNone/>
            </a:pPr>
            <a:r>
              <a:rPr lang="en-US"/>
              <a:t>       জ্ঞানের সংরক্ষণ                 জ্ঞানের উন্নয়ন       জ্ঞানের সঞ্চালন </a:t>
            </a:r>
          </a:p>
          <a:p>
            <a:pPr marL="0" indent="0">
              <a:buNone/>
            </a:pPr>
            <a:r>
              <a:rPr lang="en-US"/>
              <a:t># ভাষা শিক্ষার কাজ :-</a:t>
            </a:r>
          </a:p>
          <a:p>
            <a:pPr marL="0" indent="0">
              <a:buNone/>
            </a:pPr>
            <a:r>
              <a:rPr lang="en-US"/>
              <a:t>i.ব্যক্তি জীবনের পূর্নতা সাধন     </a:t>
            </a:r>
          </a:p>
          <a:p>
            <a:pPr marL="0" indent="0">
              <a:buNone/>
            </a:pPr>
            <a:r>
              <a:rPr lang="en-US"/>
              <a:t>ii. অন্তর্নিহিত ক্ষমতার বিকাশ                ix. নতুন ভাবধারার সৃষ্টি </a:t>
            </a:r>
          </a:p>
          <a:p>
            <a:pPr marL="0" indent="0">
              <a:buNone/>
            </a:pPr>
            <a:r>
              <a:rPr lang="en-US"/>
              <a:t>iii. দক্ষতার বিকাশ                              x. সুনাগরিকতা ও বিশ্ব নাগরিকতার উন্মেষসাধন </a:t>
            </a:r>
          </a:p>
          <a:p>
            <a:pPr marL="0" indent="0">
              <a:buNone/>
            </a:pPr>
            <a:r>
              <a:rPr lang="en-US"/>
              <a:t>iv. সমাজ ও সংস্কৃতির সংরক্ষণ              xi. জাতীয় উন্নতি বিধান        </a:t>
            </a:r>
          </a:p>
          <a:p>
            <a:pPr marL="0" indent="0">
              <a:buNone/>
            </a:pPr>
            <a:r>
              <a:rPr lang="en-US"/>
              <a:t>v. ব্যক্তি ও সমাজের অগ্রগতি                 xii. সামাজিক বন্ধন সুদৃড় করণ </a:t>
            </a:r>
          </a:p>
          <a:p>
            <a:pPr marL="0" indent="0">
              <a:buNone/>
            </a:pPr>
            <a:r>
              <a:rPr lang="en-US"/>
              <a:t>vi. জ্ঞানমূলক উন্নয়ন                               xiii. পেশা ও বৃত্তি নির্বাচনে সহায়তা করা </a:t>
            </a:r>
          </a:p>
          <a:p>
            <a:pPr marL="0" indent="0">
              <a:buNone/>
            </a:pPr>
            <a:r>
              <a:rPr lang="en-US"/>
              <a:t>vii. প্রক্ষোভ মূলক উন্নয়ন</a:t>
            </a:r>
          </a:p>
          <a:p>
            <a:pPr marL="0" indent="0">
              <a:buNone/>
            </a:pPr>
            <a:r>
              <a:rPr lang="en-US"/>
              <a:t>viii. মূল্যবোধ সৃষ্টি ও সঞ্চালন </a:t>
            </a:r>
          </a:p>
          <a:p>
            <a:pPr marL="0" indent="0">
              <a:buNone/>
            </a:pPr>
            <a:r>
              <a:rPr lang="en-US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68166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B2A9-5C5B-EE40-82AB-B1C36462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1.2 </a:t>
            </a:r>
            <a:r>
              <a:rPr lang="en-US" dirty="0" err="1"/>
              <a:t>ভারতবর্ষে</a:t>
            </a:r>
            <a:r>
              <a:rPr lang="en-US" dirty="0"/>
              <a:t> </a:t>
            </a:r>
            <a:r>
              <a:rPr lang="en-US" dirty="0" err="1"/>
              <a:t>ভাষা</a:t>
            </a:r>
            <a:r>
              <a:rPr lang="en-US" dirty="0"/>
              <a:t> </a:t>
            </a:r>
            <a:r>
              <a:rPr lang="en-US" dirty="0" err="1"/>
              <a:t>শিক্ষার</a:t>
            </a:r>
            <a:r>
              <a:rPr lang="en-US" dirty="0"/>
              <a:t> </a:t>
            </a:r>
            <a:r>
              <a:rPr lang="en-US" dirty="0" err="1"/>
              <a:t>ঐতিহাসিক</a:t>
            </a:r>
            <a:r>
              <a:rPr lang="en-US" dirty="0"/>
              <a:t> </a:t>
            </a:r>
            <a:r>
              <a:rPr lang="en-US" dirty="0" err="1"/>
              <a:t>প্রেক্ষাপট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185E0-48AF-0842-B4A8-6F3AD3B08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556" y="2153412"/>
            <a:ext cx="11381101" cy="9068769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আচার্য</a:t>
            </a:r>
            <a:r>
              <a:rPr lang="en-US" dirty="0"/>
              <a:t> </a:t>
            </a:r>
            <a:r>
              <a:rPr lang="en-US" dirty="0" err="1"/>
              <a:t>সুনীতি</a:t>
            </a:r>
            <a:r>
              <a:rPr lang="en-US" dirty="0"/>
              <a:t> </a:t>
            </a:r>
            <a:r>
              <a:rPr lang="en-US" dirty="0" err="1"/>
              <a:t>কুমার</a:t>
            </a:r>
            <a:r>
              <a:rPr lang="en-US" dirty="0"/>
              <a:t> </a:t>
            </a:r>
            <a:r>
              <a:rPr lang="en-US" dirty="0" err="1"/>
              <a:t>চট্টপাধ্যায়</a:t>
            </a:r>
            <a:r>
              <a:rPr lang="en-US" dirty="0"/>
              <a:t> </a:t>
            </a:r>
            <a:r>
              <a:rPr lang="en-US" dirty="0" err="1"/>
              <a:t>বাংলাভাষার</a:t>
            </a:r>
            <a:r>
              <a:rPr lang="en-US" dirty="0"/>
              <a:t> </a:t>
            </a:r>
            <a:r>
              <a:rPr lang="en-US" dirty="0" err="1"/>
              <a:t>ঐতিহাসিক</a:t>
            </a:r>
            <a:r>
              <a:rPr lang="en-US" dirty="0"/>
              <a:t> </a:t>
            </a:r>
            <a:r>
              <a:rPr lang="en-US" dirty="0" err="1"/>
              <a:t>প্রেক্ষাপটকে</a:t>
            </a:r>
            <a:r>
              <a:rPr lang="en-US" dirty="0"/>
              <a:t> </a:t>
            </a:r>
            <a:r>
              <a:rPr lang="en-US" dirty="0" err="1"/>
              <a:t>নিম্নোক্ত</a:t>
            </a:r>
            <a:r>
              <a:rPr lang="en-US" dirty="0"/>
              <a:t> </a:t>
            </a:r>
            <a:r>
              <a:rPr lang="en-US" dirty="0" err="1"/>
              <a:t>ক্রমে</a:t>
            </a:r>
            <a:r>
              <a:rPr lang="en-US" dirty="0"/>
              <a:t> </a:t>
            </a:r>
            <a:r>
              <a:rPr lang="en-US" dirty="0" err="1"/>
              <a:t>বিভক্ত</a:t>
            </a:r>
            <a:r>
              <a:rPr lang="en-US" dirty="0"/>
              <a:t> </a:t>
            </a:r>
            <a:r>
              <a:rPr lang="en-US" dirty="0" err="1"/>
              <a:t>করেছেন</a:t>
            </a:r>
            <a:r>
              <a:rPr lang="en-US" dirty="0"/>
              <a:t> –</a:t>
            </a:r>
          </a:p>
          <a:p>
            <a:r>
              <a:rPr lang="en-US" dirty="0"/>
              <a:t>1. </a:t>
            </a:r>
            <a:r>
              <a:rPr lang="en-US" dirty="0" err="1"/>
              <a:t>প্রাচীন</a:t>
            </a:r>
            <a:r>
              <a:rPr lang="en-US" dirty="0"/>
              <a:t> </a:t>
            </a:r>
            <a:r>
              <a:rPr lang="en-US" dirty="0" err="1"/>
              <a:t>ভারতীয়</a:t>
            </a:r>
            <a:r>
              <a:rPr lang="en-US" dirty="0"/>
              <a:t> </a:t>
            </a:r>
            <a:r>
              <a:rPr lang="en-US" dirty="0" err="1"/>
              <a:t>আর্যভাষা</a:t>
            </a:r>
            <a:r>
              <a:rPr lang="en-US" dirty="0"/>
              <a:t> (আ: </a:t>
            </a:r>
            <a:r>
              <a:rPr lang="en-US" dirty="0" err="1"/>
              <a:t>খ্রি</a:t>
            </a:r>
            <a:r>
              <a:rPr lang="en-US" dirty="0"/>
              <a:t>: </a:t>
            </a:r>
            <a:r>
              <a:rPr lang="en-US" dirty="0" err="1"/>
              <a:t>পূ</a:t>
            </a:r>
            <a:r>
              <a:rPr lang="en-US" dirty="0"/>
              <a:t> :1500-600 </a:t>
            </a:r>
            <a:r>
              <a:rPr lang="en-US" dirty="0" err="1"/>
              <a:t>খ্রি</a:t>
            </a:r>
            <a:r>
              <a:rPr lang="en-US" dirty="0"/>
              <a:t>: </a:t>
            </a:r>
            <a:r>
              <a:rPr lang="en-US" dirty="0" err="1"/>
              <a:t>পূ</a:t>
            </a:r>
            <a:r>
              <a:rPr lang="en-US" dirty="0"/>
              <a:t>: )</a:t>
            </a:r>
          </a:p>
          <a:p>
            <a:r>
              <a:rPr lang="en-US" dirty="0"/>
              <a:t>2. </a:t>
            </a:r>
            <a:r>
              <a:rPr lang="en-US" dirty="0" err="1"/>
              <a:t>মধ্য</a:t>
            </a:r>
            <a:r>
              <a:rPr lang="en-US" dirty="0"/>
              <a:t> </a:t>
            </a:r>
            <a:r>
              <a:rPr lang="en-US" dirty="0" err="1"/>
              <a:t>ভারতীয়</a:t>
            </a:r>
            <a:r>
              <a:rPr lang="en-US" dirty="0"/>
              <a:t> </a:t>
            </a:r>
            <a:r>
              <a:rPr lang="en-US" dirty="0" err="1"/>
              <a:t>আর্যভাষা</a:t>
            </a:r>
            <a:r>
              <a:rPr lang="en-US" dirty="0"/>
              <a:t> (আ: </a:t>
            </a:r>
            <a:r>
              <a:rPr lang="en-US" dirty="0" err="1"/>
              <a:t>খ্রি</a:t>
            </a:r>
            <a:r>
              <a:rPr lang="en-US" dirty="0"/>
              <a:t>: </a:t>
            </a:r>
            <a:r>
              <a:rPr lang="en-US" dirty="0" err="1"/>
              <a:t>পূ</a:t>
            </a:r>
            <a:r>
              <a:rPr lang="en-US" dirty="0"/>
              <a:t> : 600-1000 </a:t>
            </a:r>
            <a:r>
              <a:rPr lang="en-US" dirty="0" err="1"/>
              <a:t>খ্রি</a:t>
            </a:r>
            <a:r>
              <a:rPr lang="en-US" dirty="0"/>
              <a:t>: )</a:t>
            </a:r>
          </a:p>
          <a:p>
            <a:r>
              <a:rPr lang="en-US" dirty="0" err="1"/>
              <a:t>i</a:t>
            </a:r>
            <a:r>
              <a:rPr lang="en-US" dirty="0"/>
              <a:t>. </a:t>
            </a:r>
            <a:r>
              <a:rPr lang="en-US" dirty="0" err="1"/>
              <a:t>আদি</a:t>
            </a:r>
            <a:r>
              <a:rPr lang="en-US" dirty="0"/>
              <a:t> </a:t>
            </a:r>
            <a:r>
              <a:rPr lang="en-US" dirty="0" err="1"/>
              <a:t>স্তর</a:t>
            </a:r>
            <a:r>
              <a:rPr lang="en-US" dirty="0"/>
              <a:t> (</a:t>
            </a:r>
            <a:r>
              <a:rPr lang="en-US" dirty="0" err="1"/>
              <a:t>খ্রি</a:t>
            </a:r>
            <a:r>
              <a:rPr lang="en-US" dirty="0"/>
              <a:t>: 600-200 </a:t>
            </a:r>
            <a:r>
              <a:rPr lang="en-US" dirty="0" err="1"/>
              <a:t>খ্রি</a:t>
            </a:r>
            <a:r>
              <a:rPr lang="en-US" dirty="0"/>
              <a:t>: </a:t>
            </a:r>
            <a:r>
              <a:rPr lang="en-US" dirty="0" err="1"/>
              <a:t>পূ</a:t>
            </a:r>
            <a:r>
              <a:rPr lang="en-US" dirty="0"/>
              <a:t> : )</a:t>
            </a:r>
          </a:p>
          <a:p>
            <a:r>
              <a:rPr lang="en-US" dirty="0"/>
              <a:t>Ii. </a:t>
            </a:r>
            <a:r>
              <a:rPr lang="en-US" dirty="0" err="1"/>
              <a:t>ক্রান্তি</a:t>
            </a:r>
            <a:r>
              <a:rPr lang="en-US" dirty="0"/>
              <a:t> </a:t>
            </a:r>
            <a:r>
              <a:rPr lang="en-US" dirty="0" err="1"/>
              <a:t>পর্ব</a:t>
            </a:r>
            <a:r>
              <a:rPr lang="en-US" dirty="0"/>
              <a:t> (</a:t>
            </a:r>
            <a:r>
              <a:rPr lang="en-US" dirty="0" err="1"/>
              <a:t>খ্রি</a:t>
            </a:r>
            <a:r>
              <a:rPr lang="en-US" dirty="0"/>
              <a:t>: </a:t>
            </a:r>
            <a:r>
              <a:rPr lang="en-US" dirty="0" err="1"/>
              <a:t>পূ</a:t>
            </a:r>
            <a:r>
              <a:rPr lang="en-US" dirty="0"/>
              <a:t>: 200-200 </a:t>
            </a:r>
            <a:r>
              <a:rPr lang="en-US" dirty="0" err="1"/>
              <a:t>খ্রি</a:t>
            </a:r>
            <a:r>
              <a:rPr lang="en-US" dirty="0"/>
              <a:t>: )</a:t>
            </a:r>
          </a:p>
          <a:p>
            <a:r>
              <a:rPr lang="en-US" dirty="0"/>
              <a:t>Iii. </a:t>
            </a:r>
            <a:r>
              <a:rPr lang="en-US" dirty="0" err="1"/>
              <a:t>মধ্য</a:t>
            </a:r>
            <a:r>
              <a:rPr lang="en-US" dirty="0"/>
              <a:t> </a:t>
            </a:r>
            <a:r>
              <a:rPr lang="en-US" dirty="0" err="1"/>
              <a:t>স্তর</a:t>
            </a:r>
            <a:r>
              <a:rPr lang="en-US" dirty="0"/>
              <a:t> (200-600খ্রি: )</a:t>
            </a:r>
          </a:p>
          <a:p>
            <a:r>
              <a:rPr lang="en-US" dirty="0"/>
              <a:t>Iv. </a:t>
            </a:r>
            <a:r>
              <a:rPr lang="en-US" dirty="0" err="1"/>
              <a:t>অন্ত</a:t>
            </a:r>
            <a:r>
              <a:rPr lang="en-US" dirty="0"/>
              <a:t> </a:t>
            </a:r>
            <a:r>
              <a:rPr lang="en-US" dirty="0" err="1"/>
              <a:t>স্তর</a:t>
            </a:r>
            <a:r>
              <a:rPr lang="en-US" dirty="0"/>
              <a:t> (600-1000খ্রি: )</a:t>
            </a:r>
          </a:p>
          <a:p>
            <a:r>
              <a:rPr lang="en-US" dirty="0"/>
              <a:t>3. </a:t>
            </a:r>
            <a:r>
              <a:rPr lang="en-US" dirty="0" err="1"/>
              <a:t>নব্যভারতীয়</a:t>
            </a:r>
            <a:r>
              <a:rPr lang="en-US" dirty="0"/>
              <a:t> </a:t>
            </a:r>
            <a:r>
              <a:rPr lang="en-US" dirty="0" err="1"/>
              <a:t>আর্যভাষা</a:t>
            </a:r>
            <a:r>
              <a:rPr lang="en-US" dirty="0"/>
              <a:t> (আ: </a:t>
            </a:r>
            <a:r>
              <a:rPr lang="en-US" dirty="0" err="1"/>
              <a:t>খ্রি</a:t>
            </a:r>
            <a:r>
              <a:rPr lang="en-US" dirty="0"/>
              <a:t>: 1000-আজ </a:t>
            </a:r>
            <a:r>
              <a:rPr lang="en-US" dirty="0" err="1"/>
              <a:t>পর্যন্ত</a:t>
            </a:r>
            <a:r>
              <a:rPr lang="en-US" dirty="0"/>
              <a:t>)</a:t>
            </a:r>
          </a:p>
          <a:p>
            <a:r>
              <a:rPr lang="en-US" dirty="0" err="1"/>
              <a:t>একটি</a:t>
            </a:r>
            <a:r>
              <a:rPr lang="en-US" dirty="0"/>
              <a:t> </a:t>
            </a:r>
            <a:r>
              <a:rPr lang="en-US" dirty="0" err="1"/>
              <a:t>ছকের</a:t>
            </a:r>
            <a:r>
              <a:rPr lang="en-US" dirty="0"/>
              <a:t> </a:t>
            </a:r>
            <a:r>
              <a:rPr lang="en-US" dirty="0" err="1"/>
              <a:t>সাহায্যে</a:t>
            </a:r>
            <a:r>
              <a:rPr lang="en-US" dirty="0"/>
              <a:t> </a:t>
            </a:r>
            <a:r>
              <a:rPr lang="en-US" dirty="0" err="1"/>
              <a:t>বাংলাভাষা</a:t>
            </a:r>
            <a:r>
              <a:rPr lang="en-US" dirty="0"/>
              <a:t> </a:t>
            </a:r>
            <a:r>
              <a:rPr lang="en-US" dirty="0" err="1"/>
              <a:t>উদ্ভবের</a:t>
            </a:r>
            <a:r>
              <a:rPr lang="en-US" dirty="0"/>
              <a:t> </a:t>
            </a:r>
            <a:r>
              <a:rPr lang="en-US" dirty="0" err="1"/>
              <a:t>চিত্র</a:t>
            </a:r>
            <a:r>
              <a:rPr lang="en-US" dirty="0"/>
              <a:t> </a:t>
            </a:r>
            <a:r>
              <a:rPr lang="en-US" dirty="0" err="1"/>
              <a:t>উপস্থাপন</a:t>
            </a:r>
            <a:r>
              <a:rPr lang="en-US" dirty="0"/>
              <a:t> </a:t>
            </a:r>
            <a:r>
              <a:rPr lang="en-US" dirty="0" err="1"/>
              <a:t>করা</a:t>
            </a:r>
            <a:r>
              <a:rPr lang="en-US" dirty="0"/>
              <a:t> </a:t>
            </a:r>
            <a:r>
              <a:rPr lang="en-US" dirty="0" err="1"/>
              <a:t>যায়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</a:t>
            </a:r>
            <a:r>
              <a:rPr lang="en-US" dirty="0" err="1"/>
              <a:t>ইন্দো</a:t>
            </a:r>
            <a:r>
              <a:rPr lang="en-US" dirty="0"/>
              <a:t>- </a:t>
            </a:r>
            <a:r>
              <a:rPr lang="en-US" dirty="0" err="1"/>
              <a:t>ইউরোপীয়</a:t>
            </a:r>
            <a:r>
              <a:rPr lang="en-US" dirty="0"/>
              <a:t> </a:t>
            </a:r>
            <a:r>
              <a:rPr lang="en-US" dirty="0" err="1"/>
              <a:t>বা</a:t>
            </a:r>
            <a:r>
              <a:rPr lang="en-US" dirty="0"/>
              <a:t> </a:t>
            </a:r>
            <a:r>
              <a:rPr lang="en-US" dirty="0" err="1"/>
              <a:t>মূল</a:t>
            </a:r>
            <a:r>
              <a:rPr lang="en-US" dirty="0"/>
              <a:t> </a:t>
            </a:r>
            <a:r>
              <a:rPr lang="en-US" dirty="0" err="1"/>
              <a:t>আর্য</a:t>
            </a:r>
            <a:r>
              <a:rPr lang="en-US" dirty="0"/>
              <a:t> </a:t>
            </a:r>
            <a:r>
              <a:rPr lang="en-US" dirty="0" err="1"/>
              <a:t>ভাষাবংশ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                       l</a:t>
            </a:r>
          </a:p>
          <a:p>
            <a:pPr marL="0" indent="0">
              <a:buNone/>
            </a:pPr>
            <a:r>
              <a:rPr lang="en-US" dirty="0" err="1"/>
              <a:t>ইন্দো</a:t>
            </a:r>
            <a:r>
              <a:rPr lang="en-US" dirty="0"/>
              <a:t> –</a:t>
            </a:r>
            <a:r>
              <a:rPr lang="en-US" dirty="0" err="1"/>
              <a:t>ইরানীয়</a:t>
            </a:r>
            <a:r>
              <a:rPr lang="en-US" dirty="0"/>
              <a:t>, </a:t>
            </a:r>
            <a:r>
              <a:rPr lang="en-US" dirty="0" err="1"/>
              <a:t>বালতো</a:t>
            </a:r>
            <a:r>
              <a:rPr lang="en-US" dirty="0"/>
              <a:t> –</a:t>
            </a:r>
            <a:r>
              <a:rPr lang="en-US" dirty="0" err="1"/>
              <a:t>স্লাবিক</a:t>
            </a:r>
            <a:r>
              <a:rPr lang="en-US" dirty="0"/>
              <a:t>, </a:t>
            </a:r>
            <a:r>
              <a:rPr lang="en-US" dirty="0" err="1"/>
              <a:t>আলবানিয়,আর্মেনীয়</a:t>
            </a:r>
            <a:r>
              <a:rPr lang="en-US" dirty="0"/>
              <a:t>, </a:t>
            </a:r>
            <a:r>
              <a:rPr lang="en-US" dirty="0" err="1"/>
              <a:t>গ্রিক</a:t>
            </a:r>
            <a:r>
              <a:rPr lang="en-US" dirty="0"/>
              <a:t>, </a:t>
            </a:r>
            <a:r>
              <a:rPr lang="en-US" dirty="0" err="1"/>
              <a:t>ইতালিক</a:t>
            </a:r>
            <a:r>
              <a:rPr lang="en-US" dirty="0"/>
              <a:t>, </a:t>
            </a:r>
            <a:r>
              <a:rPr lang="en-US" dirty="0" err="1"/>
              <a:t>টিউটনিক</a:t>
            </a:r>
            <a:r>
              <a:rPr lang="en-US" dirty="0"/>
              <a:t>, </a:t>
            </a:r>
            <a:r>
              <a:rPr lang="en-US" dirty="0" err="1"/>
              <a:t>কেলতিক</a:t>
            </a:r>
            <a:r>
              <a:rPr lang="en-US" dirty="0"/>
              <a:t>, </a:t>
            </a:r>
            <a:r>
              <a:rPr lang="en-US" dirty="0" err="1"/>
              <a:t>তোখারিয়</a:t>
            </a:r>
            <a:r>
              <a:rPr lang="en-US" dirty="0"/>
              <a:t>, </a:t>
            </a:r>
            <a:r>
              <a:rPr lang="en-US" dirty="0" err="1"/>
              <a:t>হিত্তীয়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                l</a:t>
            </a:r>
          </a:p>
          <a:p>
            <a:pPr marL="0" indent="0">
              <a:buNone/>
            </a:pPr>
            <a:r>
              <a:rPr lang="en-US" dirty="0" err="1"/>
              <a:t>ইরানীয়</a:t>
            </a:r>
            <a:r>
              <a:rPr lang="en-US" dirty="0"/>
              <a:t> </a:t>
            </a:r>
            <a:r>
              <a:rPr lang="en-US" dirty="0" err="1"/>
              <a:t>আর্যদরদীয়</a:t>
            </a:r>
            <a:r>
              <a:rPr lang="en-US" dirty="0"/>
              <a:t>,                    </a:t>
            </a:r>
            <a:r>
              <a:rPr lang="en-US" dirty="0" err="1"/>
              <a:t>প্রাচীন</a:t>
            </a:r>
            <a:r>
              <a:rPr lang="en-US" dirty="0"/>
              <a:t> </a:t>
            </a:r>
            <a:r>
              <a:rPr lang="en-US" dirty="0" err="1"/>
              <a:t>ভারতীয়আর্য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               </a:t>
            </a:r>
            <a:r>
              <a:rPr lang="en-US" dirty="0" err="1"/>
              <a:t>কথ্যরূপ</a:t>
            </a:r>
            <a:r>
              <a:rPr lang="en-US" dirty="0"/>
              <a:t>                 </a:t>
            </a:r>
            <a:r>
              <a:rPr lang="en-US" dirty="0" err="1"/>
              <a:t>সাহিত্যিকরূপ</a:t>
            </a:r>
            <a:r>
              <a:rPr lang="en-US" dirty="0"/>
              <a:t>(</a:t>
            </a:r>
            <a:r>
              <a:rPr lang="en-US" dirty="0" err="1"/>
              <a:t>বৈদিক</a:t>
            </a:r>
            <a:r>
              <a:rPr lang="en-US" dirty="0"/>
              <a:t> </a:t>
            </a:r>
            <a:r>
              <a:rPr lang="en-US" dirty="0" err="1"/>
              <a:t>ভাষা</a:t>
            </a:r>
            <a:r>
              <a:rPr lang="en-US" dirty="0"/>
              <a:t> –</a:t>
            </a:r>
            <a:r>
              <a:rPr lang="en-US" dirty="0" err="1"/>
              <a:t>ছান্দস</a:t>
            </a:r>
            <a:r>
              <a:rPr lang="en-US" dirty="0"/>
              <a:t> )</a:t>
            </a:r>
          </a:p>
          <a:p>
            <a:pPr marL="0" indent="0">
              <a:buNone/>
            </a:pPr>
            <a:r>
              <a:rPr lang="en-US" dirty="0"/>
              <a:t>                           </a:t>
            </a:r>
            <a:r>
              <a:rPr lang="en-US" dirty="0" err="1"/>
              <a:t>প্রাচ্য</a:t>
            </a:r>
            <a:r>
              <a:rPr lang="en-US" dirty="0"/>
              <a:t>, </a:t>
            </a:r>
            <a:r>
              <a:rPr lang="en-US" dirty="0" err="1"/>
              <a:t>উদীচ্য</a:t>
            </a:r>
            <a:r>
              <a:rPr lang="en-US" dirty="0"/>
              <a:t>, </a:t>
            </a:r>
            <a:r>
              <a:rPr lang="en-US" dirty="0" err="1"/>
              <a:t>মদ্যদেশীয়</a:t>
            </a:r>
            <a:r>
              <a:rPr lang="en-US" dirty="0"/>
              <a:t>, </a:t>
            </a:r>
            <a:r>
              <a:rPr lang="en-US" dirty="0" err="1"/>
              <a:t>দাক্ষিণাত্য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     l</a:t>
            </a:r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dirty="0" err="1"/>
              <a:t>প্রাচ্যমধ্যা</a:t>
            </a:r>
            <a:r>
              <a:rPr lang="en-US" dirty="0"/>
              <a:t>         </a:t>
            </a:r>
            <a:r>
              <a:rPr lang="en-US" dirty="0" err="1"/>
              <a:t>প্রাচ্যা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</a:t>
            </a:r>
            <a:r>
              <a:rPr lang="en-US" dirty="0" err="1"/>
              <a:t>মাগধী</a:t>
            </a:r>
            <a:r>
              <a:rPr lang="en-US" dirty="0"/>
              <a:t> </a:t>
            </a:r>
            <a:r>
              <a:rPr lang="en-US" dirty="0" err="1"/>
              <a:t>প্রাকৃত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         </a:t>
            </a:r>
            <a:r>
              <a:rPr lang="en-US" dirty="0" err="1"/>
              <a:t>মাগধী</a:t>
            </a:r>
            <a:r>
              <a:rPr lang="en-US" dirty="0"/>
              <a:t> </a:t>
            </a:r>
            <a:r>
              <a:rPr lang="en-US" dirty="0" err="1"/>
              <a:t>অপভ্ৰংশ</a:t>
            </a:r>
            <a:r>
              <a:rPr lang="en-US" dirty="0"/>
              <a:t> –</a:t>
            </a:r>
            <a:r>
              <a:rPr lang="en-US" dirty="0" err="1"/>
              <a:t>অবহ্টঠ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                      l</a:t>
            </a:r>
          </a:p>
          <a:p>
            <a:pPr marL="0" indent="0">
              <a:buNone/>
            </a:pPr>
            <a:r>
              <a:rPr lang="en-US" dirty="0"/>
              <a:t>                              </a:t>
            </a:r>
            <a:r>
              <a:rPr lang="en-US" dirty="0" err="1"/>
              <a:t>পশ্চিমা</a:t>
            </a:r>
            <a:r>
              <a:rPr lang="en-US" dirty="0"/>
              <a:t>                </a:t>
            </a:r>
            <a:r>
              <a:rPr lang="en-US" dirty="0" err="1"/>
              <a:t>পূর্বীয়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  </a:t>
            </a:r>
            <a:r>
              <a:rPr lang="en-US" dirty="0" err="1"/>
              <a:t>বঙ্গ</a:t>
            </a:r>
            <a:r>
              <a:rPr lang="en-US" dirty="0"/>
              <a:t> </a:t>
            </a:r>
            <a:r>
              <a:rPr lang="en-US" dirty="0" err="1"/>
              <a:t>অসমীয়া</a:t>
            </a:r>
            <a:r>
              <a:rPr lang="en-US" dirty="0"/>
              <a:t>   </a:t>
            </a:r>
            <a:r>
              <a:rPr lang="en-US" dirty="0" err="1"/>
              <a:t>ওড়িয়া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                    </a:t>
            </a:r>
            <a:r>
              <a:rPr lang="en-US" dirty="0" err="1"/>
              <a:t>বাংলা</a:t>
            </a:r>
            <a:r>
              <a:rPr lang="en-US" dirty="0"/>
              <a:t>,  </a:t>
            </a:r>
            <a:r>
              <a:rPr lang="en-US" dirty="0" err="1"/>
              <a:t>অসমীয়া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2316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384B-5ED4-4040-BB19-CD75F8253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397" y="-1"/>
            <a:ext cx="7499646" cy="550107"/>
          </a:xfrm>
        </p:spPr>
        <p:txBody>
          <a:bodyPr/>
          <a:lstStyle/>
          <a:p>
            <a:r>
              <a:rPr lang="en-US" dirty="0"/>
              <a:t>1.3 </a:t>
            </a:r>
            <a:r>
              <a:rPr lang="en-US" dirty="0" err="1"/>
              <a:t>মাতৃভাষা</a:t>
            </a:r>
            <a:r>
              <a:rPr lang="en-US" dirty="0"/>
              <a:t> </a:t>
            </a:r>
            <a:r>
              <a:rPr lang="en-US" dirty="0" err="1"/>
              <a:t>শিক্ষনের</a:t>
            </a:r>
            <a:r>
              <a:rPr lang="en-US" dirty="0"/>
              <a:t> </a:t>
            </a:r>
            <a:r>
              <a:rPr lang="en-US" dirty="0" err="1"/>
              <a:t>লক্ষ্য</a:t>
            </a:r>
            <a:r>
              <a:rPr lang="en-US" dirty="0"/>
              <a:t> ও </a:t>
            </a:r>
            <a:r>
              <a:rPr lang="en-US" dirty="0" err="1"/>
              <a:t>উদ্দেশ্য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90AB2-D059-FD49-9B5B-389118EFB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4726" y="550107"/>
            <a:ext cx="8862835" cy="6613507"/>
          </a:xfrm>
        </p:spPr>
        <p:txBody>
          <a:bodyPr>
            <a:normAutofit/>
          </a:bodyPr>
          <a:lstStyle/>
          <a:p>
            <a:r>
              <a:rPr lang="en-US" dirty="0" err="1"/>
              <a:t>মাতৃভাষা</a:t>
            </a:r>
            <a:r>
              <a:rPr lang="en-US" dirty="0"/>
              <a:t> </a:t>
            </a:r>
            <a:r>
              <a:rPr lang="en-US" dirty="0" err="1"/>
              <a:t>অভিব্যক্তির</a:t>
            </a:r>
            <a:r>
              <a:rPr lang="en-US" dirty="0"/>
              <a:t> </a:t>
            </a:r>
            <a:r>
              <a:rPr lang="en-US" dirty="0" err="1"/>
              <a:t>সর্বোত্তম</a:t>
            </a:r>
            <a:r>
              <a:rPr lang="en-US" dirty="0"/>
              <a:t> </a:t>
            </a:r>
            <a:r>
              <a:rPr lang="en-US" dirty="0" err="1"/>
              <a:t>মাধ্যম</a:t>
            </a:r>
            <a:r>
              <a:rPr lang="en-US" dirty="0"/>
              <a:t> I</a:t>
            </a:r>
          </a:p>
          <a:p>
            <a:r>
              <a:rPr lang="en-US" dirty="0" err="1"/>
              <a:t>সমাজ-গোষ্ঠী</a:t>
            </a:r>
            <a:r>
              <a:rPr lang="en-US" dirty="0"/>
              <a:t> </a:t>
            </a:r>
            <a:r>
              <a:rPr lang="en-US" dirty="0" err="1"/>
              <a:t>গঠন</a:t>
            </a:r>
            <a:r>
              <a:rPr lang="en-US" dirty="0"/>
              <a:t> l</a:t>
            </a:r>
          </a:p>
          <a:p>
            <a:r>
              <a:rPr lang="en-US" dirty="0" err="1"/>
              <a:t>শিখনের</a:t>
            </a:r>
            <a:r>
              <a:rPr lang="en-US" dirty="0"/>
              <a:t> </a:t>
            </a:r>
            <a:r>
              <a:rPr lang="en-US" dirty="0" err="1"/>
              <a:t>সহজতা</a:t>
            </a:r>
            <a:r>
              <a:rPr lang="en-US" dirty="0"/>
              <a:t> l</a:t>
            </a:r>
          </a:p>
          <a:p>
            <a:r>
              <a:rPr lang="en-US" dirty="0" err="1"/>
              <a:t>জ্ঞান</a:t>
            </a:r>
            <a:r>
              <a:rPr lang="en-US" dirty="0"/>
              <a:t> </a:t>
            </a:r>
            <a:r>
              <a:rPr lang="en-US" dirty="0" err="1"/>
              <a:t>আহরণের</a:t>
            </a:r>
            <a:r>
              <a:rPr lang="en-US" dirty="0"/>
              <a:t> </a:t>
            </a:r>
            <a:r>
              <a:rPr lang="en-US" dirty="0" err="1"/>
              <a:t>সর্বোত্তম</a:t>
            </a:r>
            <a:r>
              <a:rPr lang="en-US" dirty="0"/>
              <a:t> </a:t>
            </a:r>
            <a:r>
              <a:rPr lang="en-US" dirty="0" err="1"/>
              <a:t>মাধ্যম</a:t>
            </a:r>
            <a:r>
              <a:rPr lang="en-US" dirty="0"/>
              <a:t> l</a:t>
            </a:r>
          </a:p>
          <a:p>
            <a:r>
              <a:rPr lang="en-US" dirty="0" err="1"/>
              <a:t>বৌদ্ধিক</a:t>
            </a:r>
            <a:r>
              <a:rPr lang="en-US" dirty="0"/>
              <a:t> </a:t>
            </a:r>
            <a:r>
              <a:rPr lang="en-US" dirty="0" err="1"/>
              <a:t>বিকাশের</a:t>
            </a:r>
            <a:r>
              <a:rPr lang="en-US" dirty="0"/>
              <a:t> </a:t>
            </a:r>
            <a:r>
              <a:rPr lang="en-US" dirty="0" err="1"/>
              <a:t>সহায়ক</a:t>
            </a:r>
            <a:r>
              <a:rPr lang="en-US" dirty="0"/>
              <a:t> l</a:t>
            </a:r>
          </a:p>
          <a:p>
            <a:r>
              <a:rPr lang="en-US" dirty="0" err="1"/>
              <a:t>সৃজনাত্মক</a:t>
            </a:r>
            <a:r>
              <a:rPr lang="en-US" dirty="0"/>
              <a:t> </a:t>
            </a:r>
            <a:r>
              <a:rPr lang="en-US" dirty="0" err="1"/>
              <a:t>আত্ম</a:t>
            </a:r>
            <a:r>
              <a:rPr lang="en-US" dirty="0"/>
              <a:t> </a:t>
            </a:r>
            <a:r>
              <a:rPr lang="en-US" dirty="0" err="1"/>
              <a:t>প্রকাশের</a:t>
            </a:r>
            <a:r>
              <a:rPr lang="en-US" dirty="0"/>
              <a:t> </a:t>
            </a:r>
            <a:r>
              <a:rPr lang="en-US" dirty="0" err="1"/>
              <a:t>সহায়ক</a:t>
            </a:r>
            <a:r>
              <a:rPr lang="en-US" dirty="0"/>
              <a:t> l</a:t>
            </a:r>
          </a:p>
          <a:p>
            <a:r>
              <a:rPr lang="en-US" dirty="0" err="1"/>
              <a:t>প্রক্ষোভিক</a:t>
            </a:r>
            <a:r>
              <a:rPr lang="en-US" dirty="0"/>
              <a:t> </a:t>
            </a:r>
            <a:r>
              <a:rPr lang="en-US" dirty="0" err="1"/>
              <a:t>বিকাশের</a:t>
            </a:r>
            <a:r>
              <a:rPr lang="en-US" dirty="0"/>
              <a:t> </a:t>
            </a:r>
            <a:r>
              <a:rPr lang="en-US" dirty="0" err="1"/>
              <a:t>সহায়ক</a:t>
            </a:r>
            <a:r>
              <a:rPr lang="en-US" dirty="0"/>
              <a:t> l</a:t>
            </a:r>
          </a:p>
          <a:p>
            <a:r>
              <a:rPr lang="en-US" dirty="0" err="1"/>
              <a:t>মৌলিক</a:t>
            </a:r>
            <a:r>
              <a:rPr lang="en-US" dirty="0"/>
              <a:t> </a:t>
            </a:r>
            <a:r>
              <a:rPr lang="en-US" dirty="0" err="1"/>
              <a:t>চিন্তার</a:t>
            </a:r>
            <a:r>
              <a:rPr lang="en-US" dirty="0"/>
              <a:t> </a:t>
            </a:r>
            <a:r>
              <a:rPr lang="en-US" dirty="0" err="1"/>
              <a:t>সহায়ক</a:t>
            </a:r>
            <a:r>
              <a:rPr lang="en-US" dirty="0"/>
              <a:t> l</a:t>
            </a:r>
          </a:p>
          <a:p>
            <a:r>
              <a:rPr lang="en-US" dirty="0" err="1"/>
              <a:t>ধারণার</a:t>
            </a:r>
            <a:r>
              <a:rPr lang="en-US" dirty="0"/>
              <a:t> </a:t>
            </a:r>
            <a:r>
              <a:rPr lang="en-US" dirty="0" err="1"/>
              <a:t>স্পষ্টতা</a:t>
            </a:r>
            <a:r>
              <a:rPr lang="en-US" dirty="0"/>
              <a:t> l</a:t>
            </a:r>
          </a:p>
          <a:p>
            <a:r>
              <a:rPr lang="en-US" dirty="0" err="1"/>
              <a:t>শিক্ষার</a:t>
            </a:r>
            <a:r>
              <a:rPr lang="en-US" dirty="0"/>
              <a:t> </a:t>
            </a:r>
            <a:r>
              <a:rPr lang="en-US" dirty="0" err="1"/>
              <a:t>সঙ্গে</a:t>
            </a:r>
            <a:r>
              <a:rPr lang="en-US" dirty="0"/>
              <a:t> </a:t>
            </a:r>
            <a:r>
              <a:rPr lang="en-US" dirty="0" err="1"/>
              <a:t>জীবনের</a:t>
            </a:r>
            <a:r>
              <a:rPr lang="en-US" dirty="0"/>
              <a:t> </a:t>
            </a:r>
            <a:r>
              <a:rPr lang="en-US" dirty="0" err="1"/>
              <a:t>মিলন</a:t>
            </a:r>
            <a:r>
              <a:rPr lang="en-US" dirty="0"/>
              <a:t> l</a:t>
            </a:r>
          </a:p>
          <a:p>
            <a:r>
              <a:rPr lang="en-US" dirty="0" err="1"/>
              <a:t>আত্মপ্রত্যয়</a:t>
            </a:r>
            <a:r>
              <a:rPr lang="en-US" dirty="0"/>
              <a:t> ও </a:t>
            </a:r>
            <a:r>
              <a:rPr lang="en-US" dirty="0" err="1"/>
              <a:t>ব্যক্তিত্যের</a:t>
            </a:r>
            <a:r>
              <a:rPr lang="en-US" dirty="0"/>
              <a:t> </a:t>
            </a:r>
            <a:r>
              <a:rPr lang="en-US" dirty="0" err="1"/>
              <a:t>বিকাশ</a:t>
            </a:r>
            <a:r>
              <a:rPr lang="en-US" dirty="0"/>
              <a:t> l</a:t>
            </a:r>
          </a:p>
          <a:p>
            <a:r>
              <a:rPr lang="en-US" dirty="0" err="1"/>
              <a:t>দেশ</a:t>
            </a:r>
            <a:r>
              <a:rPr lang="en-US" dirty="0"/>
              <a:t> –</a:t>
            </a:r>
            <a:r>
              <a:rPr lang="en-US" dirty="0" err="1"/>
              <a:t>বিদেশের</a:t>
            </a:r>
            <a:r>
              <a:rPr lang="en-US" dirty="0"/>
              <a:t> </a:t>
            </a:r>
            <a:r>
              <a:rPr lang="en-US" dirty="0" err="1"/>
              <a:t>প্রখ্যাত</a:t>
            </a:r>
            <a:r>
              <a:rPr lang="en-US" dirty="0"/>
              <a:t> </a:t>
            </a:r>
            <a:r>
              <a:rPr lang="en-US" dirty="0" err="1"/>
              <a:t>সাহিত্যের</a:t>
            </a:r>
            <a:r>
              <a:rPr lang="en-US" dirty="0"/>
              <a:t> </a:t>
            </a:r>
            <a:r>
              <a:rPr lang="en-US" dirty="0" err="1"/>
              <a:t>সঙ্গে</a:t>
            </a:r>
            <a:r>
              <a:rPr lang="en-US" dirty="0"/>
              <a:t> </a:t>
            </a:r>
            <a:r>
              <a:rPr lang="en-US" dirty="0" err="1"/>
              <a:t>পরিচয়</a:t>
            </a:r>
            <a:r>
              <a:rPr lang="en-US" dirty="0"/>
              <a:t> l</a:t>
            </a:r>
          </a:p>
          <a:p>
            <a:r>
              <a:rPr lang="en-US" dirty="0" err="1"/>
              <a:t>সময়ের</a:t>
            </a:r>
            <a:r>
              <a:rPr lang="en-US" dirty="0"/>
              <a:t> </a:t>
            </a:r>
            <a:r>
              <a:rPr lang="en-US" dirty="0" err="1"/>
              <a:t>অপচয়</a:t>
            </a:r>
            <a:r>
              <a:rPr lang="en-US" dirty="0"/>
              <a:t> </a:t>
            </a:r>
            <a:r>
              <a:rPr lang="en-US" dirty="0" err="1"/>
              <a:t>রোধ</a:t>
            </a:r>
            <a:r>
              <a:rPr lang="en-US" dirty="0"/>
              <a:t> l</a:t>
            </a:r>
          </a:p>
          <a:p>
            <a:r>
              <a:rPr lang="en-US" dirty="0" err="1"/>
              <a:t>জনশিক্ষা</a:t>
            </a:r>
            <a:r>
              <a:rPr lang="en-US" dirty="0"/>
              <a:t> </a:t>
            </a:r>
          </a:p>
          <a:p>
            <a:r>
              <a:rPr lang="en-US" dirty="0" err="1"/>
              <a:t>স্কুল</a:t>
            </a:r>
            <a:r>
              <a:rPr lang="en-US" dirty="0"/>
              <a:t> </a:t>
            </a:r>
            <a:r>
              <a:rPr lang="en-US" dirty="0" err="1"/>
              <a:t>ছুটের</a:t>
            </a:r>
            <a:r>
              <a:rPr lang="en-US" dirty="0"/>
              <a:t> </a:t>
            </a:r>
            <a:r>
              <a:rPr lang="en-US" dirty="0" err="1"/>
              <a:t>হার</a:t>
            </a:r>
            <a:r>
              <a:rPr lang="en-US" dirty="0"/>
              <a:t> </a:t>
            </a:r>
            <a:r>
              <a:rPr lang="en-US" dirty="0" err="1"/>
              <a:t>কমানো</a:t>
            </a:r>
            <a:r>
              <a:rPr lang="en-US" dirty="0"/>
              <a:t> l</a:t>
            </a:r>
          </a:p>
          <a:p>
            <a:r>
              <a:rPr lang="en-US" dirty="0" err="1"/>
              <a:t>জাতীয়</a:t>
            </a:r>
            <a:r>
              <a:rPr lang="en-US" dirty="0"/>
              <a:t> </a:t>
            </a:r>
            <a:r>
              <a:rPr lang="en-US" dirty="0" err="1"/>
              <a:t>ঐতিহ্যের</a:t>
            </a:r>
            <a:r>
              <a:rPr lang="en-US" dirty="0"/>
              <a:t> </a:t>
            </a:r>
            <a:r>
              <a:rPr lang="en-US" dirty="0" err="1"/>
              <a:t>সঙ্গে</a:t>
            </a:r>
            <a:r>
              <a:rPr lang="en-US" dirty="0"/>
              <a:t> </a:t>
            </a:r>
            <a:r>
              <a:rPr lang="en-US" dirty="0" err="1"/>
              <a:t>পরিচয়</a:t>
            </a:r>
            <a:r>
              <a:rPr lang="en-US" dirty="0"/>
              <a:t> ও </a:t>
            </a:r>
            <a:r>
              <a:rPr lang="en-US" dirty="0" err="1"/>
              <a:t>সঞ্চালন</a:t>
            </a:r>
            <a:r>
              <a:rPr lang="en-US" dirty="0"/>
              <a:t> l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285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44C51-5398-E375-AA32-614A62BF5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 </a:t>
            </a:r>
            <a:r>
              <a:rPr lang="en-US" dirty="0" err="1"/>
              <a:t>ভাষা</a:t>
            </a:r>
            <a:r>
              <a:rPr lang="en-US" dirty="0"/>
              <a:t> </a:t>
            </a:r>
            <a:r>
              <a:rPr lang="en-US" dirty="0" err="1"/>
              <a:t>শিক্ষায়</a:t>
            </a:r>
            <a:r>
              <a:rPr lang="en-US" dirty="0"/>
              <a:t> </a:t>
            </a:r>
            <a:r>
              <a:rPr lang="en-US" dirty="0" err="1"/>
              <a:t>উদ্ভাবন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C3474-EC10-D79A-1D6D-B025CDF64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বিকাশমান</a:t>
            </a:r>
            <a:r>
              <a:rPr lang="en-US" dirty="0"/>
              <a:t> </a:t>
            </a:r>
            <a:r>
              <a:rPr lang="en-US" dirty="0" err="1"/>
              <a:t>জীবন</a:t>
            </a:r>
            <a:r>
              <a:rPr lang="en-US" dirty="0"/>
              <a:t> ও </a:t>
            </a:r>
            <a:r>
              <a:rPr lang="en-US" dirty="0" err="1"/>
              <a:t>মাতৃভাষা</a:t>
            </a:r>
            <a:r>
              <a:rPr lang="en-US" dirty="0"/>
              <a:t> l</a:t>
            </a:r>
          </a:p>
          <a:p>
            <a:r>
              <a:rPr lang="en-US" dirty="0" err="1"/>
              <a:t>ভাষার</a:t>
            </a:r>
            <a:r>
              <a:rPr lang="en-US" dirty="0"/>
              <a:t> </a:t>
            </a:r>
            <a:r>
              <a:rPr lang="en-US" dirty="0" err="1"/>
              <a:t>প্রথম</a:t>
            </a:r>
            <a:r>
              <a:rPr lang="en-US" dirty="0"/>
              <a:t> </a:t>
            </a:r>
            <a:r>
              <a:rPr lang="en-US" dirty="0" err="1"/>
              <a:t>বিকাশ</a:t>
            </a:r>
            <a:r>
              <a:rPr lang="en-US" dirty="0"/>
              <a:t> l</a:t>
            </a:r>
          </a:p>
          <a:p>
            <a:r>
              <a:rPr lang="en-US" dirty="0" err="1"/>
              <a:t>মাতৃভাষা</a:t>
            </a:r>
            <a:r>
              <a:rPr lang="en-US" dirty="0"/>
              <a:t> </a:t>
            </a:r>
            <a:r>
              <a:rPr lang="en-US" dirty="0" err="1"/>
              <a:t>শেখানোর</a:t>
            </a:r>
            <a:r>
              <a:rPr lang="en-US" dirty="0"/>
              <a:t> </a:t>
            </a:r>
            <a:r>
              <a:rPr lang="en-US" dirty="0" err="1"/>
              <a:t>উদ্দেশ্য</a:t>
            </a:r>
            <a:r>
              <a:rPr lang="en-US" dirty="0"/>
              <a:t> l</a:t>
            </a:r>
          </a:p>
          <a:p>
            <a:r>
              <a:rPr lang="en-US" dirty="0" err="1"/>
              <a:t>প্রাথমিক</a:t>
            </a:r>
            <a:r>
              <a:rPr lang="en-US" dirty="0"/>
              <a:t> </a:t>
            </a:r>
            <a:r>
              <a:rPr lang="en-US" dirty="0" err="1"/>
              <a:t>শিক্ষায়</a:t>
            </a:r>
            <a:r>
              <a:rPr lang="en-US" dirty="0"/>
              <a:t> </a:t>
            </a:r>
            <a:r>
              <a:rPr lang="en-US" dirty="0" err="1"/>
              <a:t>মাতৃভাষার</a:t>
            </a:r>
            <a:r>
              <a:rPr lang="en-US" dirty="0"/>
              <a:t> </a:t>
            </a:r>
            <a:r>
              <a:rPr lang="en-US" dirty="0" err="1"/>
              <a:t>গুরুত্ব</a:t>
            </a:r>
            <a:r>
              <a:rPr lang="en-US" dirty="0"/>
              <a:t> l</a:t>
            </a:r>
          </a:p>
          <a:p>
            <a:r>
              <a:rPr lang="en-US" dirty="0" err="1"/>
              <a:t>শিশুর</a:t>
            </a:r>
            <a:r>
              <a:rPr lang="en-US" dirty="0"/>
              <a:t> </a:t>
            </a:r>
            <a:r>
              <a:rPr lang="en-US" dirty="0" err="1"/>
              <a:t>মাতৃভাষা</a:t>
            </a:r>
            <a:r>
              <a:rPr lang="en-US" dirty="0"/>
              <a:t> </a:t>
            </a:r>
            <a:r>
              <a:rPr lang="en-US" dirty="0" err="1"/>
              <a:t>শেখার</a:t>
            </a:r>
            <a:r>
              <a:rPr lang="en-US" dirty="0"/>
              <a:t> </a:t>
            </a:r>
            <a:r>
              <a:rPr lang="en-US" dirty="0" err="1"/>
              <a:t>সূচনা</a:t>
            </a:r>
            <a:r>
              <a:rPr lang="en-US" dirty="0"/>
              <a:t> ও </a:t>
            </a:r>
            <a:r>
              <a:rPr lang="en-US" dirty="0" err="1"/>
              <a:t>ক্রমবিকাশ</a:t>
            </a:r>
            <a:r>
              <a:rPr lang="en-US" dirty="0"/>
              <a:t> l</a:t>
            </a:r>
          </a:p>
          <a:p>
            <a:r>
              <a:rPr lang="en-US" dirty="0" err="1"/>
              <a:t>শিশুর</a:t>
            </a:r>
            <a:r>
              <a:rPr lang="en-US" dirty="0"/>
              <a:t> </a:t>
            </a:r>
            <a:r>
              <a:rPr lang="en-US" dirty="0" err="1"/>
              <a:t>মানসিক</a:t>
            </a:r>
            <a:r>
              <a:rPr lang="en-US" dirty="0"/>
              <a:t> </a:t>
            </a:r>
            <a:r>
              <a:rPr lang="en-US" dirty="0" err="1"/>
              <a:t>বিকাশে</a:t>
            </a:r>
            <a:r>
              <a:rPr lang="en-US" dirty="0"/>
              <a:t> </a:t>
            </a:r>
            <a:r>
              <a:rPr lang="en-US" dirty="0" err="1"/>
              <a:t>মাতৃভাষার</a:t>
            </a:r>
            <a:r>
              <a:rPr lang="en-US" dirty="0"/>
              <a:t> </a:t>
            </a:r>
            <a:r>
              <a:rPr lang="en-US" dirty="0" err="1"/>
              <a:t>ভূমিকা</a:t>
            </a:r>
            <a:r>
              <a:rPr lang="en-US" dirty="0"/>
              <a:t> l</a:t>
            </a:r>
          </a:p>
          <a:p>
            <a:r>
              <a:rPr lang="en-US" dirty="0" err="1"/>
              <a:t>মাতৃভাষা</a:t>
            </a:r>
            <a:r>
              <a:rPr lang="en-US" dirty="0"/>
              <a:t> </a:t>
            </a:r>
            <a:r>
              <a:rPr lang="en-US" dirty="0" err="1"/>
              <a:t>শিক্ষন</a:t>
            </a:r>
            <a:r>
              <a:rPr lang="en-US" dirty="0"/>
              <a:t> ও </a:t>
            </a:r>
            <a:r>
              <a:rPr lang="en-US" dirty="0" err="1"/>
              <a:t>শিখন</a:t>
            </a:r>
            <a:r>
              <a:rPr lang="en-US" dirty="0"/>
              <a:t> </a:t>
            </a:r>
            <a:r>
              <a:rPr lang="en-US" dirty="0" err="1"/>
              <a:t>প্রক্রিয়ার</a:t>
            </a:r>
            <a:r>
              <a:rPr lang="en-US" dirty="0"/>
              <a:t> </a:t>
            </a:r>
            <a:r>
              <a:rPr lang="en-US" dirty="0" err="1"/>
              <a:t>সমস্যা</a:t>
            </a:r>
            <a:r>
              <a:rPr lang="en-US" dirty="0"/>
              <a:t> ও </a:t>
            </a:r>
            <a:r>
              <a:rPr lang="en-US" dirty="0" err="1"/>
              <a:t>প্রতিকার</a:t>
            </a:r>
            <a:r>
              <a:rPr lang="en-US" dirty="0"/>
              <a:t> l</a:t>
            </a:r>
          </a:p>
          <a:p>
            <a:r>
              <a:rPr lang="en-US" dirty="0" err="1"/>
              <a:t>বিভিন্ন</a:t>
            </a:r>
            <a:r>
              <a:rPr lang="en-US" dirty="0"/>
              <a:t> </a:t>
            </a:r>
            <a:r>
              <a:rPr lang="en-US" dirty="0" err="1"/>
              <a:t>অভিজ্ঞতা</a:t>
            </a:r>
            <a:r>
              <a:rPr lang="en-US" dirty="0"/>
              <a:t> </a:t>
            </a:r>
            <a:r>
              <a:rPr lang="en-US" dirty="0" err="1"/>
              <a:t>অর্জন</a:t>
            </a:r>
            <a:r>
              <a:rPr lang="en-US" dirty="0"/>
              <a:t> l</a:t>
            </a:r>
          </a:p>
        </p:txBody>
      </p:sp>
    </p:spTree>
    <p:extLst>
      <p:ext uri="{BB962C8B-B14F-4D97-AF65-F5344CB8AC3E}">
        <p14:creationId xmlns:p14="http://schemas.microsoft.com/office/powerpoint/2010/main" val="132544163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Parcel</vt:lpstr>
      <vt:lpstr>C7a:PEDAGOGY OF SCHOOL SUBJECT(P-1)</vt:lpstr>
      <vt:lpstr>1.1.1.SiGnificance(মাতৃভাষার তাৎপর্য )</vt:lpstr>
      <vt:lpstr>PowerPoint Presentation</vt:lpstr>
      <vt:lpstr>1.1.2.-MEANING (অর্থ )</vt:lpstr>
      <vt:lpstr>1.1.3.-Nature &amp; scope(ভাষা শিক্ষার প্রকৃতি এবং পরিধি )</vt:lpstr>
      <vt:lpstr>1.1.3.2.-ভাষা শিক্ষার পরিধি </vt:lpstr>
      <vt:lpstr>1.2 ভারতবর্ষে ভাষা শিক্ষার ঐতিহাসিক প্রেক্ষাপট </vt:lpstr>
      <vt:lpstr>1.3 মাতৃভাষা শিক্ষনের লক্ষ্য ও উদ্দেশ্য </vt:lpstr>
      <vt:lpstr>1.4 ভাষা শিক্ষায় উদ্ভাবন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C7a:PEDAGOGY OF SCHOOL SUBJECT(P-1)</dc:title>
  <dc:creator>Unknown User</dc:creator>
  <cp:lastModifiedBy>Unknown User</cp:lastModifiedBy>
  <cp:revision>6</cp:revision>
  <dcterms:created xsi:type="dcterms:W3CDTF">2022-07-25T06:16:03Z</dcterms:created>
  <dcterms:modified xsi:type="dcterms:W3CDTF">2023-09-16T08:38:48Z</dcterms:modified>
</cp:coreProperties>
</file>