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1T14:23:24.049"/>
    </inkml:context>
    <inkml:brush xml:id="br0">
      <inkml:brushProperty name="width" value="0.05" units="cm"/>
      <inkml:brushProperty name="height" value="0.05" units="cm"/>
    </inkml:brush>
  </inkml:definitions>
  <inkml:trace contextRef="#ctx0" brushRef="#br0">0 1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1T14:23:30.328"/>
    </inkml:context>
    <inkml:brush xml:id="br0">
      <inkml:brushProperty name="width" value="0.05" units="cm"/>
      <inkml:brushProperty name="height" value="0.05" units="cm"/>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042106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185497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B020B-26DD-423E-B8BB-16699DCB1E75}"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0355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262509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B020B-26DD-423E-B8BB-16699DCB1E75}"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94521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264913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27578283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2222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1131986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9BDB63-9463-4719-8F80-B522E78B674D}"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17199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158042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9BDB63-9463-4719-8F80-B522E78B674D}" type="datetimeFigureOut">
              <a:rPr lang="en-US" smtClean="0"/>
              <a:t>6/1/2022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3234166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9BDB63-9463-4719-8F80-B522E78B674D}" type="datetimeFigureOut">
              <a:rPr lang="en-US" smtClean="0"/>
              <a:t>6/1/2022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318494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9BDB63-9463-4719-8F80-B522E78B674D}" type="datetimeFigureOut">
              <a:rPr lang="en-US" smtClean="0"/>
              <a:t>6/1/2022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3975267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418251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9BDB63-9463-4719-8F80-B522E78B674D}"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B020B-26DD-423E-B8BB-16699DCB1E75}" type="slidenum">
              <a:rPr lang="en-US" smtClean="0"/>
              <a:t>‹#›</a:t>
            </a:fld>
            <a:endParaRPr lang="en-US"/>
          </a:p>
        </p:txBody>
      </p:sp>
    </p:spTree>
    <p:extLst>
      <p:ext uri="{BB962C8B-B14F-4D97-AF65-F5344CB8AC3E}">
        <p14:creationId xmlns:p14="http://schemas.microsoft.com/office/powerpoint/2010/main" val="2876659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E9BDB63-9463-4719-8F80-B522E78B674D}" type="datetimeFigureOut">
              <a:rPr lang="en-US" smtClean="0"/>
              <a:t>6/1/2022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6BB020B-26DD-423E-B8BB-16699DCB1E75}" type="slidenum">
              <a:rPr lang="en-US" smtClean="0"/>
              <a:t>‹#›</a:t>
            </a:fld>
            <a:endParaRPr lang="en-US"/>
          </a:p>
        </p:txBody>
      </p:sp>
    </p:spTree>
    <p:extLst>
      <p:ext uri="{BB962C8B-B14F-4D97-AF65-F5344CB8AC3E}">
        <p14:creationId xmlns:p14="http://schemas.microsoft.com/office/powerpoint/2010/main" val="23710049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4.xml"/><Relationship Id="rId4" Type="http://schemas.openxmlformats.org/officeDocument/2006/relationships/customXml" Target="../ink/ink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38549-26FC-41AB-AD49-97BCFE2E1496}"/>
              </a:ext>
            </a:extLst>
          </p:cNvPr>
          <p:cNvSpPr>
            <a:spLocks noGrp="1"/>
          </p:cNvSpPr>
          <p:nvPr>
            <p:ph type="ctrTitle"/>
          </p:nvPr>
        </p:nvSpPr>
        <p:spPr>
          <a:xfrm>
            <a:off x="1759527" y="457201"/>
            <a:ext cx="9144000" cy="3509964"/>
          </a:xfrm>
        </p:spPr>
        <p:txBody>
          <a:bodyPr>
            <a:normAutofit/>
          </a:bodyPr>
          <a:lstStyle/>
          <a:p>
            <a:r>
              <a:rPr lang="en-US" dirty="0"/>
              <a:t>B.Ed. 1</a:t>
            </a:r>
            <a:r>
              <a:rPr lang="en-US" baseline="30000" dirty="0"/>
              <a:t>st</a:t>
            </a:r>
            <a:r>
              <a:rPr lang="en-US" dirty="0"/>
              <a:t> Semester</a:t>
            </a:r>
            <a:br>
              <a:rPr lang="en-US" dirty="0"/>
            </a:br>
            <a:r>
              <a:rPr lang="en-US" dirty="0"/>
              <a:t>Paper C2</a:t>
            </a:r>
            <a:br>
              <a:rPr lang="en-US" dirty="0"/>
            </a:br>
            <a:r>
              <a:rPr lang="en-US" dirty="0"/>
              <a:t>Contemporary India and Education</a:t>
            </a:r>
          </a:p>
        </p:txBody>
      </p:sp>
      <p:sp>
        <p:nvSpPr>
          <p:cNvPr id="3" name="Subtitle 2">
            <a:extLst>
              <a:ext uri="{FF2B5EF4-FFF2-40B4-BE49-F238E27FC236}">
                <a16:creationId xmlns:a16="http://schemas.microsoft.com/office/drawing/2014/main" id="{919FA17E-5D74-48DD-8E14-B91743EC8CFE}"/>
              </a:ext>
            </a:extLst>
          </p:cNvPr>
          <p:cNvSpPr>
            <a:spLocks noGrp="1"/>
          </p:cNvSpPr>
          <p:nvPr>
            <p:ph type="subTitle" idx="1"/>
          </p:nvPr>
        </p:nvSpPr>
        <p:spPr>
          <a:xfrm>
            <a:off x="1759527" y="4161129"/>
            <a:ext cx="9144000" cy="1655762"/>
          </a:xfrm>
        </p:spPr>
        <p:txBody>
          <a:bodyPr>
            <a:normAutofit/>
          </a:bodyPr>
          <a:lstStyle/>
          <a:p>
            <a:r>
              <a:rPr lang="en-US" dirty="0"/>
              <a:t>Unit1</a:t>
            </a:r>
          </a:p>
          <a:p>
            <a:r>
              <a:rPr lang="en-US" dirty="0"/>
              <a:t>Social Diversity</a:t>
            </a:r>
          </a:p>
          <a:p>
            <a:r>
              <a:rPr lang="en-US" dirty="0"/>
              <a:t>By Mrs. </a:t>
            </a:r>
            <a:r>
              <a:rPr lang="en-US" dirty="0" err="1"/>
              <a:t>Madhurima</a:t>
            </a:r>
            <a:r>
              <a:rPr lang="en-US" dirty="0"/>
              <a:t> Chaudhuri, Assistant Professor, BTCTE, </a:t>
            </a:r>
            <a:r>
              <a:rPr lang="en-US" dirty="0" err="1"/>
              <a:t>Narsingarh</a:t>
            </a:r>
            <a:r>
              <a:rPr lang="en-US" dirty="0"/>
              <a:t>, Tripura.</a:t>
            </a:r>
          </a:p>
        </p:txBody>
      </p:sp>
    </p:spTree>
    <p:extLst>
      <p:ext uri="{BB962C8B-B14F-4D97-AF65-F5344CB8AC3E}">
        <p14:creationId xmlns:p14="http://schemas.microsoft.com/office/powerpoint/2010/main" val="3168447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DC2F9-13E2-4492-A4FF-C56D7B471ECC}"/>
              </a:ext>
            </a:extLst>
          </p:cNvPr>
          <p:cNvSpPr>
            <a:spLocks noGrp="1"/>
          </p:cNvSpPr>
          <p:nvPr>
            <p:ph type="title"/>
          </p:nvPr>
        </p:nvSpPr>
        <p:spPr/>
        <p:txBody>
          <a:bodyPr/>
          <a:lstStyle/>
          <a:p>
            <a:r>
              <a:rPr lang="en-US" b="1" u="sng" dirty="0"/>
              <a:t>Religious Diversity</a:t>
            </a:r>
          </a:p>
        </p:txBody>
      </p:sp>
      <p:sp>
        <p:nvSpPr>
          <p:cNvPr id="3" name="Content Placeholder 2">
            <a:extLst>
              <a:ext uri="{FF2B5EF4-FFF2-40B4-BE49-F238E27FC236}">
                <a16:creationId xmlns:a16="http://schemas.microsoft.com/office/drawing/2014/main" id="{C916E6A1-DF79-49A4-9E14-457D73C63383}"/>
              </a:ext>
            </a:extLst>
          </p:cNvPr>
          <p:cNvSpPr>
            <a:spLocks noGrp="1"/>
          </p:cNvSpPr>
          <p:nvPr>
            <p:ph idx="1"/>
          </p:nvPr>
        </p:nvSpPr>
        <p:spPr/>
        <p:txBody>
          <a:bodyPr/>
          <a:lstStyle/>
          <a:p>
            <a:r>
              <a:rPr lang="en-US" dirty="0"/>
              <a:t>India – Land of multi-religion.</a:t>
            </a:r>
          </a:p>
          <a:p>
            <a:r>
              <a:rPr lang="en-US" dirty="0"/>
              <a:t>Six major religions – Hinduism, Islam, Christianity, Sikhism, Buddhism and Jainism.</a:t>
            </a:r>
          </a:p>
          <a:p>
            <a:r>
              <a:rPr lang="en-US" dirty="0"/>
              <a:t>According to Census 2001,</a:t>
            </a:r>
          </a:p>
          <a:p>
            <a:pPr marL="0" indent="0">
              <a:buNone/>
            </a:pPr>
            <a:r>
              <a:rPr lang="en-US" dirty="0"/>
              <a:t>  - Hinduism – 80.05%                          - Sikhism – 1.9%</a:t>
            </a:r>
          </a:p>
          <a:p>
            <a:pPr marL="0" indent="0">
              <a:buNone/>
            </a:pPr>
            <a:r>
              <a:rPr lang="en-US" dirty="0"/>
              <a:t>  - Islam – 13.04%                                  - Buddhism – 0.8%                         </a:t>
            </a:r>
          </a:p>
          <a:p>
            <a:pPr marL="0" indent="0">
              <a:buNone/>
            </a:pPr>
            <a:r>
              <a:rPr lang="en-US" dirty="0"/>
              <a:t>  - Christianity – 2.03%                          - Jainism – 0.4%</a:t>
            </a:r>
          </a:p>
          <a:p>
            <a:r>
              <a:rPr lang="en-US" dirty="0"/>
              <a:t>Religious affiliation over emphasized – People forget the national unity and express their loyalty more towards their religion. </a:t>
            </a:r>
          </a:p>
          <a:p>
            <a:endParaRPr lang="en-US" dirty="0"/>
          </a:p>
        </p:txBody>
      </p:sp>
    </p:spTree>
    <p:extLst>
      <p:ext uri="{BB962C8B-B14F-4D97-AF65-F5344CB8AC3E}">
        <p14:creationId xmlns:p14="http://schemas.microsoft.com/office/powerpoint/2010/main" val="2836975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B8841-FB46-44CA-85EE-A8E272A038BB}"/>
              </a:ext>
            </a:extLst>
          </p:cNvPr>
          <p:cNvSpPr>
            <a:spLocks noGrp="1"/>
          </p:cNvSpPr>
          <p:nvPr>
            <p:ph type="title"/>
          </p:nvPr>
        </p:nvSpPr>
        <p:spPr/>
        <p:txBody>
          <a:bodyPr/>
          <a:lstStyle/>
          <a:p>
            <a:r>
              <a:rPr lang="en-US" b="1" u="sng" dirty="0"/>
              <a:t>Caste Diversity</a:t>
            </a:r>
          </a:p>
        </p:txBody>
      </p:sp>
      <p:sp>
        <p:nvSpPr>
          <p:cNvPr id="3" name="Content Placeholder 2">
            <a:extLst>
              <a:ext uri="{FF2B5EF4-FFF2-40B4-BE49-F238E27FC236}">
                <a16:creationId xmlns:a16="http://schemas.microsoft.com/office/drawing/2014/main" id="{74D192FB-BA08-420A-BFFB-787FCDDBCDC8}"/>
              </a:ext>
            </a:extLst>
          </p:cNvPr>
          <p:cNvSpPr>
            <a:spLocks noGrp="1"/>
          </p:cNvSpPr>
          <p:nvPr>
            <p:ph idx="1"/>
          </p:nvPr>
        </p:nvSpPr>
        <p:spPr/>
        <p:txBody>
          <a:bodyPr/>
          <a:lstStyle/>
          <a:p>
            <a:r>
              <a:rPr lang="en-US" dirty="0"/>
              <a:t>Caste refers to hereditary, Status group of a specific traditional occupation.</a:t>
            </a:r>
          </a:p>
          <a:p>
            <a:r>
              <a:rPr lang="en-US" dirty="0"/>
              <a:t>More than 3000 caste in India.</a:t>
            </a:r>
          </a:p>
          <a:p>
            <a:r>
              <a:rPr lang="en-US" dirty="0"/>
              <a:t>Each religion is subdivided into many castes – prevails upper and lower caste.</a:t>
            </a:r>
          </a:p>
          <a:p>
            <a:r>
              <a:rPr lang="en-US" dirty="0"/>
              <a:t>Three important aspects of caste system to prevail -  </a:t>
            </a:r>
          </a:p>
          <a:p>
            <a:pPr marL="0" indent="0">
              <a:buNone/>
            </a:pPr>
            <a:r>
              <a:rPr lang="en-US" dirty="0"/>
              <a:t> - Caste structure and Kinship</a:t>
            </a:r>
          </a:p>
          <a:p>
            <a:pPr marL="0" indent="0">
              <a:buNone/>
            </a:pPr>
            <a:r>
              <a:rPr lang="en-US" dirty="0"/>
              <a:t> - Caste structure and Occupation</a:t>
            </a:r>
          </a:p>
          <a:p>
            <a:pPr marL="0" indent="0">
              <a:buNone/>
            </a:pPr>
            <a:r>
              <a:rPr lang="en-US" dirty="0"/>
              <a:t> - Caste structure and Power.</a:t>
            </a:r>
          </a:p>
        </p:txBody>
      </p:sp>
    </p:spTree>
    <p:extLst>
      <p:ext uri="{BB962C8B-B14F-4D97-AF65-F5344CB8AC3E}">
        <p14:creationId xmlns:p14="http://schemas.microsoft.com/office/powerpoint/2010/main" val="2560217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BFDB2-0728-4641-AC7A-FF41AF79323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A045CAC-FECA-4003-83BB-17B017D1E012}"/>
              </a:ext>
            </a:extLst>
          </p:cNvPr>
          <p:cNvSpPr>
            <a:spLocks noGrp="1"/>
          </p:cNvSpPr>
          <p:nvPr>
            <p:ph idx="1"/>
          </p:nvPr>
        </p:nvSpPr>
        <p:spPr/>
        <p:txBody>
          <a:bodyPr/>
          <a:lstStyle/>
          <a:p>
            <a:pPr marL="0" indent="0">
              <a:buNone/>
            </a:pPr>
            <a:r>
              <a:rPr lang="en-US" b="1" dirty="0"/>
              <a:t>Caste structure and Kinship</a:t>
            </a:r>
            <a:r>
              <a:rPr lang="en-US" dirty="0"/>
              <a:t>: </a:t>
            </a:r>
          </a:p>
          <a:p>
            <a:pPr>
              <a:buFontTx/>
              <a:buChar char="-"/>
            </a:pPr>
            <a:r>
              <a:rPr lang="en-US" dirty="0"/>
              <a:t>Kinship – method by which individuals as members of society relate themselves with other individual. </a:t>
            </a:r>
          </a:p>
          <a:p>
            <a:pPr>
              <a:buFontTx/>
              <a:buChar char="-"/>
            </a:pPr>
            <a:r>
              <a:rPr lang="en-US" dirty="0"/>
              <a:t>Two types: </a:t>
            </a:r>
            <a:r>
              <a:rPr lang="en-US" dirty="0" err="1"/>
              <a:t>i</a:t>
            </a:r>
            <a:r>
              <a:rPr lang="en-US" dirty="0"/>
              <a:t>) Consanguine – blood relationship.</a:t>
            </a:r>
          </a:p>
          <a:p>
            <a:pPr marL="0" indent="0">
              <a:buNone/>
            </a:pPr>
            <a:r>
              <a:rPr lang="en-US" dirty="0"/>
              <a:t>                        ii) Affine – marriage bonding.</a:t>
            </a:r>
          </a:p>
          <a:p>
            <a:pPr marL="0" indent="0">
              <a:buNone/>
            </a:pPr>
            <a:r>
              <a:rPr lang="en-US" dirty="0"/>
              <a:t> </a:t>
            </a:r>
            <a:r>
              <a:rPr lang="en-US" b="1" dirty="0"/>
              <a:t>Caste Structure and Occupation</a:t>
            </a:r>
            <a:r>
              <a:rPr lang="en-US" dirty="0"/>
              <a:t>:</a:t>
            </a:r>
          </a:p>
          <a:p>
            <a:pPr>
              <a:buFontTx/>
              <a:buChar char="-"/>
            </a:pPr>
            <a:r>
              <a:rPr lang="en-US" dirty="0"/>
              <a:t>Based on occupation and way of life – upper, lower and intermediate caste.</a:t>
            </a:r>
          </a:p>
          <a:p>
            <a:pPr marL="0" indent="0">
              <a:buNone/>
            </a:pPr>
            <a:r>
              <a:rPr lang="en-US" b="1" dirty="0"/>
              <a:t> </a:t>
            </a:r>
          </a:p>
        </p:txBody>
      </p:sp>
    </p:spTree>
    <p:extLst>
      <p:ext uri="{BB962C8B-B14F-4D97-AF65-F5344CB8AC3E}">
        <p14:creationId xmlns:p14="http://schemas.microsoft.com/office/powerpoint/2010/main" val="2796477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5B1CC-2F47-4C64-8092-8592BB362F9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FD7FF5-F69B-4D82-B256-C479794322C2}"/>
              </a:ext>
            </a:extLst>
          </p:cNvPr>
          <p:cNvSpPr>
            <a:spLocks noGrp="1"/>
          </p:cNvSpPr>
          <p:nvPr>
            <p:ph idx="1"/>
          </p:nvPr>
        </p:nvSpPr>
        <p:spPr/>
        <p:txBody>
          <a:bodyPr/>
          <a:lstStyle/>
          <a:p>
            <a:pPr marL="0" indent="0">
              <a:buNone/>
            </a:pPr>
            <a:r>
              <a:rPr lang="en-US" b="1" dirty="0"/>
              <a:t> Caste structure and Power</a:t>
            </a:r>
            <a:r>
              <a:rPr lang="en-US" dirty="0"/>
              <a:t>:</a:t>
            </a:r>
          </a:p>
          <a:p>
            <a:pPr marL="0" indent="0">
              <a:buNone/>
            </a:pPr>
            <a:r>
              <a:rPr lang="en-US" dirty="0"/>
              <a:t> Disputes to hold power between higher ranking castes in certain regions.</a:t>
            </a:r>
          </a:p>
          <a:p>
            <a:pPr marL="0" indent="0">
              <a:buNone/>
            </a:pPr>
            <a:r>
              <a:rPr lang="en-US" dirty="0"/>
              <a:t> </a:t>
            </a:r>
            <a:r>
              <a:rPr lang="en-US" b="1" dirty="0"/>
              <a:t>Tribe Diversity</a:t>
            </a:r>
            <a:r>
              <a:rPr lang="en-US" dirty="0"/>
              <a:t>:</a:t>
            </a:r>
          </a:p>
          <a:p>
            <a:pPr marL="0" indent="0">
              <a:buNone/>
            </a:pPr>
            <a:r>
              <a:rPr lang="en-US" dirty="0"/>
              <a:t> The tribal population is pretty, much varied and diversified.</a:t>
            </a:r>
          </a:p>
          <a:p>
            <a:pPr marL="0" indent="0">
              <a:buNone/>
            </a:pPr>
            <a:r>
              <a:rPr lang="en-US" dirty="0"/>
              <a:t> Each of the tribes is a distinctive, migrated from different place or original   denizens of the land.</a:t>
            </a:r>
          </a:p>
          <a:p>
            <a:pPr marL="0" indent="0">
              <a:buNone/>
            </a:pPr>
            <a:r>
              <a:rPr lang="en-US" dirty="0"/>
              <a:t>These tribes inhabit different parts, especially 7 states of north eastern region.</a:t>
            </a:r>
          </a:p>
        </p:txBody>
      </p:sp>
    </p:spTree>
    <p:extLst>
      <p:ext uri="{BB962C8B-B14F-4D97-AF65-F5344CB8AC3E}">
        <p14:creationId xmlns:p14="http://schemas.microsoft.com/office/powerpoint/2010/main" val="348409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D92FA-8BDB-45C8-8FD2-CE26933F75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5C7D52-A1CA-48C3-B9F0-8B61A623E069}"/>
              </a:ext>
            </a:extLst>
          </p:cNvPr>
          <p:cNvSpPr>
            <a:spLocks noGrp="1"/>
          </p:cNvSpPr>
          <p:nvPr>
            <p:ph idx="1"/>
          </p:nvPr>
        </p:nvSpPr>
        <p:spPr/>
        <p:txBody>
          <a:bodyPr/>
          <a:lstStyle/>
          <a:p>
            <a:r>
              <a:rPr lang="en-US" dirty="0"/>
              <a:t>Himalayan Region: the Gaddi, the </a:t>
            </a:r>
            <a:r>
              <a:rPr lang="en-US" dirty="0" err="1"/>
              <a:t>Jaunsari</a:t>
            </a:r>
            <a:r>
              <a:rPr lang="en-US" dirty="0"/>
              <a:t>, the Naga.</a:t>
            </a:r>
          </a:p>
          <a:p>
            <a:r>
              <a:rPr lang="en-US" dirty="0"/>
              <a:t>Middle India – the Munda, the Santal.</a:t>
            </a:r>
          </a:p>
          <a:p>
            <a:r>
              <a:rPr lang="en-US" dirty="0"/>
              <a:t>Western India – the Bhil, the </a:t>
            </a:r>
            <a:r>
              <a:rPr lang="en-US" dirty="0" err="1"/>
              <a:t>Grasia</a:t>
            </a:r>
            <a:r>
              <a:rPr lang="en-US" dirty="0"/>
              <a:t>.</a:t>
            </a:r>
          </a:p>
          <a:p>
            <a:r>
              <a:rPr lang="en-US" dirty="0"/>
              <a:t>South India – the Toda, the </a:t>
            </a:r>
            <a:r>
              <a:rPr lang="en-US" dirty="0" err="1"/>
              <a:t>Chenchu</a:t>
            </a:r>
            <a:r>
              <a:rPr lang="en-US" dirty="0"/>
              <a:t>.</a:t>
            </a:r>
          </a:p>
          <a:p>
            <a:r>
              <a:rPr lang="en-US" dirty="0"/>
              <a:t>Island Region – the Onge – Bay of Bengal, </a:t>
            </a:r>
            <a:r>
              <a:rPr lang="en-US" dirty="0" err="1"/>
              <a:t>Minicoyams</a:t>
            </a:r>
            <a:r>
              <a:rPr lang="en-US" dirty="0"/>
              <a:t> – Arabian sea.</a:t>
            </a:r>
          </a:p>
        </p:txBody>
      </p:sp>
    </p:spTree>
    <p:extLst>
      <p:ext uri="{BB962C8B-B14F-4D97-AF65-F5344CB8AC3E}">
        <p14:creationId xmlns:p14="http://schemas.microsoft.com/office/powerpoint/2010/main" val="1132736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A652D-D235-4476-A62A-F964520988CC}"/>
              </a:ext>
            </a:extLst>
          </p:cNvPr>
          <p:cNvSpPr>
            <a:spLocks noGrp="1"/>
          </p:cNvSpPr>
          <p:nvPr>
            <p:ph type="title"/>
          </p:nvPr>
        </p:nvSpPr>
        <p:spPr/>
        <p:txBody>
          <a:bodyPr/>
          <a:lstStyle/>
          <a:p>
            <a:r>
              <a:rPr lang="en-US" b="1" u="sng" dirty="0"/>
              <a:t>Education for Understanding Social Diversity</a:t>
            </a:r>
          </a:p>
        </p:txBody>
      </p:sp>
      <p:sp>
        <p:nvSpPr>
          <p:cNvPr id="3" name="Content Placeholder 2">
            <a:extLst>
              <a:ext uri="{FF2B5EF4-FFF2-40B4-BE49-F238E27FC236}">
                <a16:creationId xmlns:a16="http://schemas.microsoft.com/office/drawing/2014/main" id="{95DEA271-729C-4CF6-B2DE-B217A6402B1F}"/>
              </a:ext>
            </a:extLst>
          </p:cNvPr>
          <p:cNvSpPr>
            <a:spLocks noGrp="1"/>
          </p:cNvSpPr>
          <p:nvPr>
            <p:ph idx="1"/>
          </p:nvPr>
        </p:nvSpPr>
        <p:spPr/>
        <p:txBody>
          <a:bodyPr/>
          <a:lstStyle/>
          <a:p>
            <a:r>
              <a:rPr lang="en-US" dirty="0"/>
              <a:t>In schools regional language must be included and along with regional language, other language must be made familiar.</a:t>
            </a:r>
          </a:p>
          <a:p>
            <a:r>
              <a:rPr lang="en-US" dirty="0"/>
              <a:t>Travelling around the country as an educational trip must be encouraged in order to know the customs and cultures of the people in other parts of the country.</a:t>
            </a:r>
          </a:p>
          <a:p>
            <a:r>
              <a:rPr lang="en-US" dirty="0"/>
              <a:t>Cocurricular activities such as competitions, Games and Dramas promoting respect for various languages and religion should be encouraged.</a:t>
            </a:r>
          </a:p>
          <a:p>
            <a:r>
              <a:rPr lang="en-US" dirty="0"/>
              <a:t>Interest to learn many languages must be encouraged.</a:t>
            </a:r>
          </a:p>
          <a:p>
            <a:endParaRPr lang="en-US" dirty="0"/>
          </a:p>
          <a:p>
            <a:endParaRPr lang="en-US" dirty="0"/>
          </a:p>
        </p:txBody>
      </p:sp>
    </p:spTree>
    <p:extLst>
      <p:ext uri="{BB962C8B-B14F-4D97-AF65-F5344CB8AC3E}">
        <p14:creationId xmlns:p14="http://schemas.microsoft.com/office/powerpoint/2010/main" val="1953354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EDD0E-930C-46F7-8E7A-98E215191A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15AB0F-2F26-4C41-B4DB-628D9C8A7630}"/>
              </a:ext>
            </a:extLst>
          </p:cNvPr>
          <p:cNvSpPr>
            <a:spLocks noGrp="1"/>
          </p:cNvSpPr>
          <p:nvPr>
            <p:ph idx="1"/>
          </p:nvPr>
        </p:nvSpPr>
        <p:spPr/>
        <p:txBody>
          <a:bodyPr/>
          <a:lstStyle/>
          <a:p>
            <a:r>
              <a:rPr lang="en-US" dirty="0"/>
              <a:t>Education System must be reconstructed to emphasize the nature of our culture and inculcate secularism among young students. </a:t>
            </a:r>
          </a:p>
          <a:p>
            <a:r>
              <a:rPr lang="en-US" dirty="0"/>
              <a:t>Government should not yield to communal pressures and their negative influence on educational aims and policies.</a:t>
            </a:r>
          </a:p>
          <a:p>
            <a:r>
              <a:rPr lang="en-US" dirty="0"/>
              <a:t>General assembly and celebration must be irrespective of any religion.</a:t>
            </a:r>
          </a:p>
          <a:p>
            <a:r>
              <a:rPr lang="en-US" dirty="0"/>
              <a:t>Curriculum must be free from religious bias and education must propagated national integration.</a:t>
            </a:r>
          </a:p>
          <a:p>
            <a:endParaRPr lang="en-US" dirty="0"/>
          </a:p>
        </p:txBody>
      </p:sp>
    </p:spTree>
    <p:extLst>
      <p:ext uri="{BB962C8B-B14F-4D97-AF65-F5344CB8AC3E}">
        <p14:creationId xmlns:p14="http://schemas.microsoft.com/office/powerpoint/2010/main" val="3954757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F6B25-57BD-43CC-AEF3-61D8556A07B5}"/>
              </a:ext>
            </a:extLst>
          </p:cNvPr>
          <p:cNvSpPr>
            <a:spLocks noGrp="1"/>
          </p:cNvSpPr>
          <p:nvPr>
            <p:ph type="title"/>
          </p:nvPr>
        </p:nvSpPr>
        <p:spPr/>
        <p:txBody>
          <a:bodyPr/>
          <a:lstStyle/>
          <a:p>
            <a:r>
              <a:rPr lang="en-US" b="1" u="sng" dirty="0"/>
              <a:t>Role of a Teacher</a:t>
            </a:r>
          </a:p>
        </p:txBody>
      </p:sp>
      <p:sp>
        <p:nvSpPr>
          <p:cNvPr id="3" name="Content Placeholder 2">
            <a:extLst>
              <a:ext uri="{FF2B5EF4-FFF2-40B4-BE49-F238E27FC236}">
                <a16:creationId xmlns:a16="http://schemas.microsoft.com/office/drawing/2014/main" id="{7C359580-4390-4063-982B-9C6E66F129CB}"/>
              </a:ext>
            </a:extLst>
          </p:cNvPr>
          <p:cNvSpPr>
            <a:spLocks noGrp="1"/>
          </p:cNvSpPr>
          <p:nvPr>
            <p:ph idx="1"/>
          </p:nvPr>
        </p:nvSpPr>
        <p:spPr/>
        <p:txBody>
          <a:bodyPr>
            <a:normAutofit/>
          </a:bodyPr>
          <a:lstStyle/>
          <a:p>
            <a:r>
              <a:rPr lang="en-US" dirty="0"/>
              <a:t>Teacher should be able to meet the need of students regardless of race, </a:t>
            </a:r>
            <a:r>
              <a:rPr lang="en-US" dirty="0" err="1"/>
              <a:t>colour</a:t>
            </a:r>
            <a:r>
              <a:rPr lang="en-US" dirty="0"/>
              <a:t>, creed or national origin.</a:t>
            </a:r>
          </a:p>
          <a:p>
            <a:r>
              <a:rPr lang="en-US" dirty="0"/>
              <a:t>It is important for the teacher to understand teacher efficacy, intentionality, educational psychology and pedagogy.</a:t>
            </a:r>
          </a:p>
          <a:p>
            <a:r>
              <a:rPr lang="en-US" dirty="0"/>
              <a:t>An efficient teacher should take into account the intellectual, social and cultural characteristics of each student being taught.</a:t>
            </a:r>
          </a:p>
          <a:p>
            <a:r>
              <a:rPr lang="en-US" dirty="0"/>
              <a:t>Teacher should teach different child with the different learning style in efficient way by incorporating examples of multicultural materials, visual aids and topics that encourage students to explore different racial and cultural perspectives. </a:t>
            </a:r>
          </a:p>
        </p:txBody>
      </p:sp>
    </p:spTree>
    <p:extLst>
      <p:ext uri="{BB962C8B-B14F-4D97-AF65-F5344CB8AC3E}">
        <p14:creationId xmlns:p14="http://schemas.microsoft.com/office/powerpoint/2010/main" val="320828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4D55F-D6CD-45EA-9584-143F0C5644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639EF2-A035-43AB-BFED-D6CF4166B0A1}"/>
              </a:ext>
            </a:extLst>
          </p:cNvPr>
          <p:cNvSpPr>
            <a:spLocks noGrp="1"/>
          </p:cNvSpPr>
          <p:nvPr>
            <p:ph idx="1"/>
          </p:nvPr>
        </p:nvSpPr>
        <p:spPr/>
        <p:txBody>
          <a:bodyPr>
            <a:normAutofit/>
          </a:bodyPr>
          <a:lstStyle/>
          <a:p>
            <a:r>
              <a:rPr lang="en-US" dirty="0"/>
              <a:t>Educators must understand that the cultural background and experience of their student must be respected and reflected in all aspects of the education process.</a:t>
            </a:r>
          </a:p>
          <a:p>
            <a:r>
              <a:rPr lang="en-US" dirty="0"/>
              <a:t>An effective teacher must prevent harassment and racism in the classroom.</a:t>
            </a:r>
          </a:p>
          <a:p>
            <a:r>
              <a:rPr lang="en-US" dirty="0"/>
              <a:t>Teacher need to create an environment which radiates warmth and friendliness.</a:t>
            </a:r>
          </a:p>
          <a:p>
            <a:r>
              <a:rPr lang="en-US" dirty="0"/>
              <a:t>It is important to help diverse students merge into the mainstream without risking the quality of education.</a:t>
            </a:r>
          </a:p>
          <a:p>
            <a:r>
              <a:rPr lang="en-US" dirty="0"/>
              <a:t>Connecting with students and letting them share their cultural identity not only assist students to understand others culture, it helps embed the individual’s culture into their daily life.</a:t>
            </a:r>
          </a:p>
        </p:txBody>
      </p:sp>
    </p:spTree>
    <p:extLst>
      <p:ext uri="{BB962C8B-B14F-4D97-AF65-F5344CB8AC3E}">
        <p14:creationId xmlns:p14="http://schemas.microsoft.com/office/powerpoint/2010/main" val="573903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4268E-C584-4649-B783-E381CF828CDE}"/>
              </a:ext>
            </a:extLst>
          </p:cNvPr>
          <p:cNvSpPr>
            <a:spLocks noGrp="1"/>
          </p:cNvSpPr>
          <p:nvPr>
            <p:ph type="title"/>
          </p:nvPr>
        </p:nvSpPr>
        <p:spPr/>
        <p:txBody>
          <a:bodyPr/>
          <a:lstStyle/>
          <a:p>
            <a:r>
              <a:rPr lang="en-US" b="1" u="sng" dirty="0"/>
              <a:t>Conclusion</a:t>
            </a:r>
          </a:p>
        </p:txBody>
      </p:sp>
      <p:sp>
        <p:nvSpPr>
          <p:cNvPr id="3" name="Content Placeholder 2">
            <a:extLst>
              <a:ext uri="{FF2B5EF4-FFF2-40B4-BE49-F238E27FC236}">
                <a16:creationId xmlns:a16="http://schemas.microsoft.com/office/drawing/2014/main" id="{A5BF0E11-D3C1-4B45-B25F-7861722A3752}"/>
              </a:ext>
            </a:extLst>
          </p:cNvPr>
          <p:cNvSpPr>
            <a:spLocks noGrp="1"/>
          </p:cNvSpPr>
          <p:nvPr>
            <p:ph idx="1"/>
          </p:nvPr>
        </p:nvSpPr>
        <p:spPr/>
        <p:txBody>
          <a:bodyPr/>
          <a:lstStyle/>
          <a:p>
            <a:r>
              <a:rPr lang="en-US" dirty="0"/>
              <a:t>Because of different styles and believes there are many facets of diversity in our world today. Each facets is worthy of our respect and understanding.</a:t>
            </a:r>
          </a:p>
          <a:p>
            <a:r>
              <a:rPr lang="en-US" dirty="0"/>
              <a:t>In an educational contexts, diversity within schools can enrich the learning process with varied experiences.</a:t>
            </a:r>
          </a:p>
          <a:p>
            <a:r>
              <a:rPr lang="en-US" dirty="0"/>
              <a:t>It is also necessary to prepare students for the diverse society they participate in beyond the campus.</a:t>
            </a:r>
          </a:p>
          <a:p>
            <a:r>
              <a:rPr lang="en-US" dirty="0"/>
              <a:t>Without Education, there is no progress. It is helpful for cultural preservation. It creates awareness towards culture.</a:t>
            </a:r>
          </a:p>
        </p:txBody>
      </p:sp>
    </p:spTree>
    <p:extLst>
      <p:ext uri="{BB962C8B-B14F-4D97-AF65-F5344CB8AC3E}">
        <p14:creationId xmlns:p14="http://schemas.microsoft.com/office/powerpoint/2010/main" val="4203447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9010A-0B8B-4C31-9A6F-22C98840141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B29B6B8-E976-4D17-8B2B-E4C1DAF24EF1}"/>
              </a:ext>
            </a:extLst>
          </p:cNvPr>
          <p:cNvSpPr>
            <a:spLocks noGrp="1"/>
          </p:cNvSpPr>
          <p:nvPr>
            <p:ph idx="1"/>
          </p:nvPr>
        </p:nvSpPr>
        <p:spPr/>
        <p:txBody>
          <a:bodyPr/>
          <a:lstStyle/>
          <a:p>
            <a:pPr marL="0" indent="0">
              <a:buNone/>
            </a:pPr>
            <a:r>
              <a:rPr lang="en-US" dirty="0"/>
              <a:t> </a:t>
            </a:r>
            <a:r>
              <a:rPr lang="en-US" sz="2400" dirty="0"/>
              <a:t>After completing this unit you will be able to </a:t>
            </a:r>
          </a:p>
          <a:p>
            <a:r>
              <a:rPr lang="en-US" dirty="0"/>
              <a:t>Understand the meaning and nature of Social Diversity.</a:t>
            </a:r>
          </a:p>
          <a:p>
            <a:r>
              <a:rPr lang="en-US" dirty="0"/>
              <a:t>Explain the different Levels of Social Diversity.</a:t>
            </a:r>
          </a:p>
          <a:p>
            <a:r>
              <a:rPr lang="en-US" dirty="0"/>
              <a:t>Describe the influence of Social Diversity on Education.</a:t>
            </a:r>
          </a:p>
          <a:p>
            <a:pPr marL="0" indent="0">
              <a:buNone/>
            </a:pP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401786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AA555-B0EB-4C9B-A382-B2B0310463E7}"/>
              </a:ext>
            </a:extLst>
          </p:cNvPr>
          <p:cNvSpPr>
            <a:spLocks noGrp="1"/>
          </p:cNvSpPr>
          <p:nvPr>
            <p:ph type="title"/>
          </p:nvPr>
        </p:nvSpPr>
        <p:spPr/>
        <p:txBody>
          <a:bodyPr/>
          <a:lstStyle/>
          <a:p>
            <a:r>
              <a:rPr lang="en-US" b="1" u="sng" dirty="0"/>
              <a:t>Social Diversity- Meaning and Nature</a:t>
            </a:r>
          </a:p>
        </p:txBody>
      </p:sp>
      <p:sp>
        <p:nvSpPr>
          <p:cNvPr id="3" name="Content Placeholder 2">
            <a:extLst>
              <a:ext uri="{FF2B5EF4-FFF2-40B4-BE49-F238E27FC236}">
                <a16:creationId xmlns:a16="http://schemas.microsoft.com/office/drawing/2014/main" id="{4DDD438A-B2BD-42F5-A076-EDB0825B7ECF}"/>
              </a:ext>
            </a:extLst>
          </p:cNvPr>
          <p:cNvSpPr>
            <a:spLocks noGrp="1"/>
          </p:cNvSpPr>
          <p:nvPr>
            <p:ph idx="1"/>
          </p:nvPr>
        </p:nvSpPr>
        <p:spPr/>
        <p:txBody>
          <a:bodyPr/>
          <a:lstStyle/>
          <a:p>
            <a:r>
              <a:rPr lang="en-US" dirty="0"/>
              <a:t>Social Diversity is the diverse factors surrounding our society such as race, culture, religion…i.e., various kinds of difference that exist among people of the society.</a:t>
            </a:r>
          </a:p>
          <a:p>
            <a:r>
              <a:rPr lang="en-US" b="1" dirty="0"/>
              <a:t>Other terms</a:t>
            </a:r>
            <a:r>
              <a:rPr lang="en-US" dirty="0"/>
              <a:t>: ‘Plurality’, ‘Multiculturalism’, ‘Social Differentiation’ etc.</a:t>
            </a:r>
          </a:p>
          <a:p>
            <a:r>
              <a:rPr lang="en-US" dirty="0"/>
              <a:t>In order to understand the nature of social diversity in India, it is important to understand the nature of group identities that form the diversity.</a:t>
            </a:r>
          </a:p>
          <a:p>
            <a:endParaRPr lang="en-US" dirty="0"/>
          </a:p>
        </p:txBody>
      </p:sp>
    </p:spTree>
    <p:extLst>
      <p:ext uri="{BB962C8B-B14F-4D97-AF65-F5344CB8AC3E}">
        <p14:creationId xmlns:p14="http://schemas.microsoft.com/office/powerpoint/2010/main" val="1546364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6DEB3-2E56-4C76-8A6A-CBB61B2E8040}"/>
              </a:ext>
            </a:extLst>
          </p:cNvPr>
          <p:cNvSpPr>
            <a:spLocks noGrp="1"/>
          </p:cNvSpPr>
          <p:nvPr>
            <p:ph type="title"/>
          </p:nvPr>
        </p:nvSpPr>
        <p:spPr/>
        <p:txBody>
          <a:bodyPr/>
          <a:lstStyle/>
          <a:p>
            <a:r>
              <a:rPr lang="en-US" dirty="0"/>
              <a:t>Levels of Social Diversity</a:t>
            </a:r>
          </a:p>
        </p:txBody>
      </p:sp>
      <p:sp>
        <p:nvSpPr>
          <p:cNvPr id="3" name="Content Placeholder 2">
            <a:extLst>
              <a:ext uri="{FF2B5EF4-FFF2-40B4-BE49-F238E27FC236}">
                <a16:creationId xmlns:a16="http://schemas.microsoft.com/office/drawing/2014/main" id="{0E1E255D-9244-462E-9620-510B0FD3E3C4}"/>
              </a:ext>
            </a:extLst>
          </p:cNvPr>
          <p:cNvSpPr>
            <a:spLocks noGrp="1"/>
          </p:cNvSpPr>
          <p:nvPr>
            <p:ph idx="1"/>
          </p:nvPr>
        </p:nvSpPr>
        <p:spPr/>
        <p:txBody>
          <a:bodyPr/>
          <a:lstStyle/>
          <a:p>
            <a:r>
              <a:rPr lang="en-US" dirty="0"/>
              <a:t>Different Levels of Social Diversities are – </a:t>
            </a:r>
          </a:p>
          <a:p>
            <a:r>
              <a:rPr lang="en-US" dirty="0"/>
              <a:t>Individual Diversity</a:t>
            </a:r>
          </a:p>
          <a:p>
            <a:r>
              <a:rPr lang="en-US" dirty="0"/>
              <a:t>Regional Diversity</a:t>
            </a:r>
          </a:p>
          <a:p>
            <a:r>
              <a:rPr lang="en-US" dirty="0"/>
              <a:t>Linguistic Diversity</a:t>
            </a:r>
          </a:p>
          <a:p>
            <a:r>
              <a:rPr lang="en-US" dirty="0"/>
              <a:t>Religious Diversity</a:t>
            </a:r>
          </a:p>
          <a:p>
            <a:r>
              <a:rPr lang="en-US" dirty="0"/>
              <a:t>Caste Diversity</a:t>
            </a:r>
          </a:p>
          <a:p>
            <a:r>
              <a:rPr lang="en-US" dirty="0"/>
              <a:t>Tribes Diversity</a:t>
            </a:r>
          </a:p>
        </p:txBody>
      </p:sp>
    </p:spTree>
    <p:extLst>
      <p:ext uri="{BB962C8B-B14F-4D97-AF65-F5344CB8AC3E}">
        <p14:creationId xmlns:p14="http://schemas.microsoft.com/office/powerpoint/2010/main" val="123880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BD384-9CC8-4519-986A-33223D97EA02}"/>
              </a:ext>
            </a:extLst>
          </p:cNvPr>
          <p:cNvSpPr>
            <a:spLocks noGrp="1"/>
          </p:cNvSpPr>
          <p:nvPr>
            <p:ph type="title"/>
          </p:nvPr>
        </p:nvSpPr>
        <p:spPr/>
        <p:txBody>
          <a:bodyPr/>
          <a:lstStyle/>
          <a:p>
            <a:r>
              <a:rPr lang="en-US" dirty="0"/>
              <a:t>Individual Diversity</a:t>
            </a:r>
          </a:p>
        </p:txBody>
      </p:sp>
      <p:sp>
        <p:nvSpPr>
          <p:cNvPr id="3" name="Content Placeholder 2">
            <a:extLst>
              <a:ext uri="{FF2B5EF4-FFF2-40B4-BE49-F238E27FC236}">
                <a16:creationId xmlns:a16="http://schemas.microsoft.com/office/drawing/2014/main" id="{550A67F3-3DF9-48B2-9165-2C5FE9E6A0A5}"/>
              </a:ext>
            </a:extLst>
          </p:cNvPr>
          <p:cNvSpPr>
            <a:spLocks noGrp="1"/>
          </p:cNvSpPr>
          <p:nvPr>
            <p:ph sz="half" idx="1"/>
          </p:nvPr>
        </p:nvSpPr>
        <p:spPr>
          <a:xfrm>
            <a:off x="1417540" y="2126222"/>
            <a:ext cx="4313864" cy="3777622"/>
          </a:xfrm>
        </p:spPr>
        <p:txBody>
          <a:bodyPr/>
          <a:lstStyle/>
          <a:p>
            <a:pPr marL="0" indent="0" algn="ctr">
              <a:buNone/>
            </a:pPr>
            <a:endParaRPr lang="en-US" dirty="0"/>
          </a:p>
          <a:p>
            <a:pPr marL="0" indent="0" algn="ctr">
              <a:buNone/>
            </a:pPr>
            <a:r>
              <a:rPr lang="en-US" sz="2400" dirty="0"/>
              <a:t>Individual </a:t>
            </a:r>
          </a:p>
          <a:p>
            <a:pPr marL="0" indent="0" algn="ctr">
              <a:buNone/>
            </a:pPr>
            <a:endParaRPr lang="en-US" sz="2400" dirty="0"/>
          </a:p>
          <a:p>
            <a:pPr marL="0" indent="0" algn="ctr">
              <a:buNone/>
            </a:pPr>
            <a:r>
              <a:rPr lang="en-US" sz="2400" dirty="0"/>
              <a:t>Genotype + Phenotype</a:t>
            </a:r>
          </a:p>
        </p:txBody>
      </p:sp>
      <p:sp>
        <p:nvSpPr>
          <p:cNvPr id="4" name="Content Placeholder 3">
            <a:extLst>
              <a:ext uri="{FF2B5EF4-FFF2-40B4-BE49-F238E27FC236}">
                <a16:creationId xmlns:a16="http://schemas.microsoft.com/office/drawing/2014/main" id="{51676EE5-C722-4E75-9550-626B454BF84B}"/>
              </a:ext>
            </a:extLst>
          </p:cNvPr>
          <p:cNvSpPr>
            <a:spLocks noGrp="1"/>
          </p:cNvSpPr>
          <p:nvPr>
            <p:ph sz="half" idx="2"/>
          </p:nvPr>
        </p:nvSpPr>
        <p:spPr/>
        <p:txBody>
          <a:bodyPr/>
          <a:lstStyle/>
          <a:p>
            <a:r>
              <a:rPr lang="en-US" dirty="0"/>
              <a:t>Genotype- Genetic transfer from parents.</a:t>
            </a:r>
          </a:p>
          <a:p>
            <a:r>
              <a:rPr lang="en-US" dirty="0"/>
              <a:t>Phenotype- Physical characters.</a:t>
            </a:r>
          </a:p>
          <a:p>
            <a:r>
              <a:rPr lang="en-US" dirty="0"/>
              <a:t>The expressed forms of our characters depend on contributions of socio-cultural environment.</a:t>
            </a:r>
          </a:p>
        </p:txBody>
      </p:sp>
      <p:sp>
        <p:nvSpPr>
          <p:cNvPr id="9" name="Arrow: Down 8">
            <a:extLst>
              <a:ext uri="{FF2B5EF4-FFF2-40B4-BE49-F238E27FC236}">
                <a16:creationId xmlns:a16="http://schemas.microsoft.com/office/drawing/2014/main" id="{15F3DE0E-4759-599C-731A-6B2458A85731}"/>
              </a:ext>
            </a:extLst>
          </p:cNvPr>
          <p:cNvSpPr/>
          <p:nvPr/>
        </p:nvSpPr>
        <p:spPr>
          <a:xfrm>
            <a:off x="3428999" y="3041073"/>
            <a:ext cx="290945" cy="387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p14="http://schemas.microsoft.com/office/powerpoint/2010/main" Requires="p14">
          <p:contentPart p14:bwMode="auto" r:id="rId2">
            <p14:nvContentPartPr>
              <p14:cNvPr id="32" name="Ink 31">
                <a:extLst>
                  <a:ext uri="{FF2B5EF4-FFF2-40B4-BE49-F238E27FC236}">
                    <a16:creationId xmlns:a16="http://schemas.microsoft.com/office/drawing/2014/main" id="{746C599D-0358-EB94-3697-BF69C3F14A38}"/>
                  </a:ext>
                </a:extLst>
              </p14:cNvPr>
              <p14:cNvContentPartPr/>
              <p14:nvPr/>
            </p14:nvContentPartPr>
            <p14:xfrm>
              <a:off x="5402869" y="4100455"/>
              <a:ext cx="360" cy="360"/>
            </p14:xfrm>
          </p:contentPart>
        </mc:Choice>
        <mc:Fallback>
          <p:pic>
            <p:nvPicPr>
              <p:cNvPr id="32" name="Ink 31">
                <a:extLst>
                  <a:ext uri="{FF2B5EF4-FFF2-40B4-BE49-F238E27FC236}">
                    <a16:creationId xmlns:a16="http://schemas.microsoft.com/office/drawing/2014/main" id="{746C599D-0358-EB94-3697-BF69C3F14A38}"/>
                  </a:ext>
                </a:extLst>
              </p:cNvPr>
              <p:cNvPicPr/>
              <p:nvPr/>
            </p:nvPicPr>
            <p:blipFill>
              <a:blip r:embed="rId3"/>
              <a:stretch>
                <a:fillRect/>
              </a:stretch>
            </p:blipFill>
            <p:spPr>
              <a:xfrm>
                <a:off x="5393869" y="409181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3" name="Ink 32">
                <a:extLst>
                  <a:ext uri="{FF2B5EF4-FFF2-40B4-BE49-F238E27FC236}">
                    <a16:creationId xmlns:a16="http://schemas.microsoft.com/office/drawing/2014/main" id="{E5A86479-AF16-A899-3125-EF32FBF428E8}"/>
                  </a:ext>
                </a:extLst>
              </p14:cNvPr>
              <p14:cNvContentPartPr/>
              <p14:nvPr/>
            </p14:nvContentPartPr>
            <p14:xfrm>
              <a:off x="-305291" y="2742895"/>
              <a:ext cx="360" cy="360"/>
            </p14:xfrm>
          </p:contentPart>
        </mc:Choice>
        <mc:Fallback>
          <p:pic>
            <p:nvPicPr>
              <p:cNvPr id="33" name="Ink 32">
                <a:extLst>
                  <a:ext uri="{FF2B5EF4-FFF2-40B4-BE49-F238E27FC236}">
                    <a16:creationId xmlns:a16="http://schemas.microsoft.com/office/drawing/2014/main" id="{E5A86479-AF16-A899-3125-EF32FBF428E8}"/>
                  </a:ext>
                </a:extLst>
              </p:cNvPr>
              <p:cNvPicPr/>
              <p:nvPr/>
            </p:nvPicPr>
            <p:blipFill>
              <a:blip r:embed="rId3"/>
              <a:stretch>
                <a:fillRect/>
              </a:stretch>
            </p:blipFill>
            <p:spPr>
              <a:xfrm>
                <a:off x="-314291" y="2733895"/>
                <a:ext cx="18000" cy="18000"/>
              </a:xfrm>
              <a:prstGeom prst="rect">
                <a:avLst/>
              </a:prstGeom>
            </p:spPr>
          </p:pic>
        </mc:Fallback>
      </mc:AlternateContent>
    </p:spTree>
    <p:extLst>
      <p:ext uri="{BB962C8B-B14F-4D97-AF65-F5344CB8AC3E}">
        <p14:creationId xmlns:p14="http://schemas.microsoft.com/office/powerpoint/2010/main" val="18698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FC105-DBB8-4AFF-B3BB-8944099886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1E5D6D-EF17-4A23-82B3-3FB2D364BFE6}"/>
              </a:ext>
            </a:extLst>
          </p:cNvPr>
          <p:cNvSpPr>
            <a:spLocks noGrp="1"/>
          </p:cNvSpPr>
          <p:nvPr>
            <p:ph idx="1"/>
          </p:nvPr>
        </p:nvSpPr>
        <p:spPr/>
        <p:txBody>
          <a:bodyPr>
            <a:normAutofit/>
          </a:bodyPr>
          <a:lstStyle/>
          <a:p>
            <a:r>
              <a:rPr lang="en-US" dirty="0"/>
              <a:t>Individual difference occur as an interaction of genetic and environmental factor. Individual inherit characters from parents and also develop their own character largely through environment.</a:t>
            </a:r>
          </a:p>
          <a:p>
            <a:pPr marL="0" indent="0">
              <a:buNone/>
            </a:pPr>
            <a:r>
              <a:rPr lang="en-US" dirty="0"/>
              <a:t>  </a:t>
            </a:r>
            <a:r>
              <a:rPr lang="en-US" b="1" u="sng" dirty="0"/>
              <a:t>Regional Diversity:</a:t>
            </a:r>
          </a:p>
          <a:p>
            <a:r>
              <a:rPr lang="en-US" dirty="0"/>
              <a:t>Feeling related to the people belonging to particular region-Regionalism.</a:t>
            </a:r>
          </a:p>
          <a:p>
            <a:pPr marL="0" indent="0">
              <a:buNone/>
            </a:pPr>
            <a:r>
              <a:rPr lang="en-US" b="1" dirty="0"/>
              <a:t>  Positive Sense: </a:t>
            </a:r>
          </a:p>
          <a:p>
            <a:r>
              <a:rPr lang="en-US" dirty="0"/>
              <a:t>Love for their region, culture</a:t>
            </a:r>
          </a:p>
          <a:p>
            <a:r>
              <a:rPr lang="en-US" dirty="0"/>
              <a:t>Maintain their identity</a:t>
            </a:r>
          </a:p>
          <a:p>
            <a:pPr marL="0" indent="0">
              <a:buNone/>
            </a:pPr>
            <a:r>
              <a:rPr lang="en-US" dirty="0"/>
              <a:t>  </a:t>
            </a:r>
            <a:r>
              <a:rPr lang="en-US" b="1" dirty="0"/>
              <a:t> Negative Sense:</a:t>
            </a:r>
          </a:p>
          <a:p>
            <a:r>
              <a:rPr lang="en-US" dirty="0"/>
              <a:t>Excessive attachment to one’s region in preference to country and state</a:t>
            </a:r>
          </a:p>
        </p:txBody>
      </p:sp>
    </p:spTree>
    <p:extLst>
      <p:ext uri="{BB962C8B-B14F-4D97-AF65-F5344CB8AC3E}">
        <p14:creationId xmlns:p14="http://schemas.microsoft.com/office/powerpoint/2010/main" val="3408095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8ADF1-BE56-42CC-832F-BC6BDD965CD9}"/>
              </a:ext>
            </a:extLst>
          </p:cNvPr>
          <p:cNvSpPr>
            <a:spLocks noGrp="1"/>
          </p:cNvSpPr>
          <p:nvPr>
            <p:ph type="title"/>
          </p:nvPr>
        </p:nvSpPr>
        <p:spPr/>
        <p:txBody>
          <a:bodyPr/>
          <a:lstStyle/>
          <a:p>
            <a:r>
              <a:rPr lang="en-US" dirty="0"/>
              <a:t>Causes for Regionalism</a:t>
            </a:r>
          </a:p>
        </p:txBody>
      </p:sp>
      <p:sp>
        <p:nvSpPr>
          <p:cNvPr id="3" name="Content Placeholder 2">
            <a:extLst>
              <a:ext uri="{FF2B5EF4-FFF2-40B4-BE49-F238E27FC236}">
                <a16:creationId xmlns:a16="http://schemas.microsoft.com/office/drawing/2014/main" id="{218B2505-88F4-482C-B7A7-805126DAC44B}"/>
              </a:ext>
            </a:extLst>
          </p:cNvPr>
          <p:cNvSpPr>
            <a:spLocks noGrp="1"/>
          </p:cNvSpPr>
          <p:nvPr>
            <p:ph idx="1"/>
          </p:nvPr>
        </p:nvSpPr>
        <p:spPr/>
        <p:txBody>
          <a:bodyPr/>
          <a:lstStyle/>
          <a:p>
            <a:pPr marL="0" indent="0">
              <a:buNone/>
            </a:pPr>
            <a:r>
              <a:rPr lang="en-US" dirty="0"/>
              <a:t>   Causes for Regionalism:</a:t>
            </a:r>
          </a:p>
          <a:p>
            <a:r>
              <a:rPr lang="en-US" dirty="0"/>
              <a:t>Geographical</a:t>
            </a:r>
          </a:p>
          <a:p>
            <a:r>
              <a:rPr lang="en-US" dirty="0"/>
              <a:t>Historical</a:t>
            </a:r>
          </a:p>
          <a:p>
            <a:r>
              <a:rPr lang="en-US" dirty="0"/>
              <a:t>Political</a:t>
            </a:r>
          </a:p>
          <a:p>
            <a:r>
              <a:rPr lang="en-US" dirty="0"/>
              <a:t>Psychological</a:t>
            </a:r>
          </a:p>
          <a:p>
            <a:r>
              <a:rPr lang="en-US" dirty="0"/>
              <a:t>Social</a:t>
            </a:r>
          </a:p>
          <a:p>
            <a:r>
              <a:rPr lang="en-US" dirty="0"/>
              <a:t>Economical</a:t>
            </a:r>
          </a:p>
          <a:p>
            <a:pPr marL="0" indent="0">
              <a:buNone/>
            </a:pPr>
            <a:endParaRPr lang="en-US" dirty="0"/>
          </a:p>
        </p:txBody>
      </p:sp>
    </p:spTree>
    <p:extLst>
      <p:ext uri="{BB962C8B-B14F-4D97-AF65-F5344CB8AC3E}">
        <p14:creationId xmlns:p14="http://schemas.microsoft.com/office/powerpoint/2010/main" val="2291009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488B8-4BD7-4B6E-BA31-10061B0AAE18}"/>
              </a:ext>
            </a:extLst>
          </p:cNvPr>
          <p:cNvSpPr>
            <a:spLocks noGrp="1"/>
          </p:cNvSpPr>
          <p:nvPr>
            <p:ph type="title"/>
          </p:nvPr>
        </p:nvSpPr>
        <p:spPr/>
        <p:txBody>
          <a:bodyPr/>
          <a:lstStyle/>
          <a:p>
            <a:r>
              <a:rPr lang="en-US" dirty="0"/>
              <a:t>Linguistic Diversity</a:t>
            </a:r>
          </a:p>
        </p:txBody>
      </p:sp>
      <p:sp>
        <p:nvSpPr>
          <p:cNvPr id="3" name="Content Placeholder 2">
            <a:extLst>
              <a:ext uri="{FF2B5EF4-FFF2-40B4-BE49-F238E27FC236}">
                <a16:creationId xmlns:a16="http://schemas.microsoft.com/office/drawing/2014/main" id="{A46F18C7-9299-4B2A-8FE4-462E8FA137D6}"/>
              </a:ext>
            </a:extLst>
          </p:cNvPr>
          <p:cNvSpPr>
            <a:spLocks noGrp="1"/>
          </p:cNvSpPr>
          <p:nvPr>
            <p:ph idx="1"/>
          </p:nvPr>
        </p:nvSpPr>
        <p:spPr/>
        <p:txBody>
          <a:bodyPr/>
          <a:lstStyle/>
          <a:p>
            <a:r>
              <a:rPr lang="en-US" dirty="0"/>
              <a:t>India –Multi Linguistic country.</a:t>
            </a:r>
          </a:p>
          <a:p>
            <a:r>
              <a:rPr lang="en-US" dirty="0"/>
              <a:t>Official language – Hindi &amp; English.</a:t>
            </a:r>
          </a:p>
          <a:p>
            <a:r>
              <a:rPr lang="en-US" dirty="0"/>
              <a:t>Almost all states have its own official language.</a:t>
            </a:r>
          </a:p>
          <a:p>
            <a:r>
              <a:rPr lang="en-US" dirty="0"/>
              <a:t>1956- Most of the Indian states separated into new states based on language spoken.</a:t>
            </a:r>
          </a:p>
          <a:p>
            <a:r>
              <a:rPr lang="en-US" dirty="0"/>
              <a:t>There are around 1652 languages and dialects.</a:t>
            </a:r>
          </a:p>
          <a:p>
            <a:r>
              <a:rPr lang="en-US" dirty="0"/>
              <a:t>North Indian Languages – belong –Indo Aryan family.</a:t>
            </a:r>
          </a:p>
          <a:p>
            <a:r>
              <a:rPr lang="en-US" dirty="0"/>
              <a:t>South Indian languages – belong – Dravidian family. </a:t>
            </a:r>
          </a:p>
        </p:txBody>
      </p:sp>
    </p:spTree>
    <p:extLst>
      <p:ext uri="{BB962C8B-B14F-4D97-AF65-F5344CB8AC3E}">
        <p14:creationId xmlns:p14="http://schemas.microsoft.com/office/powerpoint/2010/main" val="1669123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5923-D41D-49DD-B47E-35470763F426}"/>
              </a:ext>
            </a:extLst>
          </p:cNvPr>
          <p:cNvSpPr>
            <a:spLocks noGrp="1"/>
          </p:cNvSpPr>
          <p:nvPr>
            <p:ph type="title"/>
          </p:nvPr>
        </p:nvSpPr>
        <p:spPr/>
        <p:txBody>
          <a:bodyPr/>
          <a:lstStyle/>
          <a:p>
            <a:r>
              <a:rPr lang="en-US" b="1" u="sng" dirty="0"/>
              <a:t>Causes for </a:t>
            </a:r>
            <a:r>
              <a:rPr lang="en-US" b="1" u="sng" dirty="0" err="1"/>
              <a:t>Linguism</a:t>
            </a:r>
            <a:endParaRPr lang="en-US" b="1" u="sng" dirty="0"/>
          </a:p>
        </p:txBody>
      </p:sp>
      <p:sp>
        <p:nvSpPr>
          <p:cNvPr id="3" name="Content Placeholder 2">
            <a:extLst>
              <a:ext uri="{FF2B5EF4-FFF2-40B4-BE49-F238E27FC236}">
                <a16:creationId xmlns:a16="http://schemas.microsoft.com/office/drawing/2014/main" id="{7A838331-7021-4967-877C-55F237476F25}"/>
              </a:ext>
            </a:extLst>
          </p:cNvPr>
          <p:cNvSpPr>
            <a:spLocks noGrp="1"/>
          </p:cNvSpPr>
          <p:nvPr>
            <p:ph idx="1"/>
          </p:nvPr>
        </p:nvSpPr>
        <p:spPr/>
        <p:txBody>
          <a:bodyPr/>
          <a:lstStyle/>
          <a:p>
            <a:r>
              <a:rPr lang="en-US" dirty="0"/>
              <a:t>Psychological</a:t>
            </a:r>
          </a:p>
          <a:p>
            <a:r>
              <a:rPr lang="en-US" dirty="0"/>
              <a:t>Historical</a:t>
            </a:r>
          </a:p>
          <a:p>
            <a:r>
              <a:rPr lang="en-US" dirty="0"/>
              <a:t>Geographical</a:t>
            </a:r>
          </a:p>
          <a:p>
            <a:r>
              <a:rPr lang="en-US" dirty="0"/>
              <a:t>Economic</a:t>
            </a:r>
          </a:p>
          <a:p>
            <a:r>
              <a:rPr lang="en-US" dirty="0"/>
              <a:t>Political</a:t>
            </a:r>
          </a:p>
          <a:p>
            <a:r>
              <a:rPr lang="en-US" dirty="0"/>
              <a:t>Social</a:t>
            </a:r>
          </a:p>
        </p:txBody>
      </p:sp>
    </p:spTree>
    <p:extLst>
      <p:ext uri="{BB962C8B-B14F-4D97-AF65-F5344CB8AC3E}">
        <p14:creationId xmlns:p14="http://schemas.microsoft.com/office/powerpoint/2010/main" val="1527839340"/>
      </p:ext>
    </p:extLst>
  </p:cSld>
  <p:clrMapOvr>
    <a:masterClrMapping/>
  </p:clrMapOvr>
</p:sld>
</file>

<file path=ppt/theme/theme1.xml><?xml version="1.0" encoding="utf-8"?>
<a:theme xmlns:a="http://schemas.openxmlformats.org/drawingml/2006/main" name="Wis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304</TotalTime>
  <Words>1111</Words>
  <Application>Microsoft Office PowerPoint</Application>
  <PresentationFormat>Widescreen</PresentationFormat>
  <Paragraphs>119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Wisp</vt:lpstr>
      <vt:lpstr>B.Ed. 1st Semester Paper C2 Contemporary India and Education</vt:lpstr>
      <vt:lpstr>PowerPoint Presentation</vt:lpstr>
      <vt:lpstr>Social Diversity- Meaning and Nature</vt:lpstr>
      <vt:lpstr>Levels of Social Diversity</vt:lpstr>
      <vt:lpstr>Individual Diversity</vt:lpstr>
      <vt:lpstr>PowerPoint Presentation</vt:lpstr>
      <vt:lpstr>Causes for Regionalism</vt:lpstr>
      <vt:lpstr>Linguistic Diversity</vt:lpstr>
      <vt:lpstr>Causes for Linguism</vt:lpstr>
      <vt:lpstr>Religious Diversity</vt:lpstr>
      <vt:lpstr>Caste Diversity</vt:lpstr>
      <vt:lpstr>PowerPoint Presentation</vt:lpstr>
      <vt:lpstr>PowerPoint Presentation</vt:lpstr>
      <vt:lpstr>PowerPoint Presentation</vt:lpstr>
      <vt:lpstr>Education for Understanding Social Diversity</vt:lpstr>
      <vt:lpstr>PowerPoint Presentation</vt:lpstr>
      <vt:lpstr>Role of a Teacher</vt:lpstr>
      <vt:lpstr>PowerPoint Presentation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 1st Semester Paper C2 Contemporary India and Education</dc:title>
  <dc:creator>Arkadeep Majumder</dc:creator>
  <cp:lastModifiedBy>Arkadeep Majumder</cp:lastModifiedBy>
  <cp:revision>21</cp:revision>
  <dcterms:created xsi:type="dcterms:W3CDTF">2022-03-28T09:08:58Z</dcterms:created>
  <dcterms:modified xsi:type="dcterms:W3CDTF">2022-06-01T15:36:20Z</dcterms:modified>
</cp:coreProperties>
</file>