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68" r:id="rId15"/>
    <p:sldId id="271"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69" d="100"/>
          <a:sy n="69" d="100"/>
        </p:scale>
        <p:origin x="7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58854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105234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2748A-FCA9-4AAE-956F-6603F77F4DB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6735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CD733CF-2116-4ABB-86D4-E7010854C098}"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620666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CD733CF-2116-4ABB-86D4-E7010854C098}"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2748A-FCA9-4AAE-956F-6603F77F4DB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44041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CD733CF-2116-4ABB-86D4-E7010854C098}"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1228470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340822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1581772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359192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D733CF-2116-4ABB-86D4-E7010854C098}"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4182026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D733CF-2116-4ABB-86D4-E7010854C098}"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101893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D733CF-2116-4ABB-86D4-E7010854C098}" type="datetimeFigureOut">
              <a:rPr lang="en-US" smtClean="0"/>
              <a:t>6/1/2022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84364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D733CF-2116-4ABB-86D4-E7010854C098}" type="datetimeFigureOut">
              <a:rPr lang="en-US" smtClean="0"/>
              <a:t>6/1/2022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91958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D733CF-2116-4ABB-86D4-E7010854C098}" type="datetimeFigureOut">
              <a:rPr lang="en-US" smtClean="0"/>
              <a:t>6/1/2022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695871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D733CF-2116-4ABB-86D4-E7010854C098}"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595436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D733CF-2116-4ABB-86D4-E7010854C098}"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2748A-FCA9-4AAE-956F-6603F77F4DB8}" type="slidenum">
              <a:rPr lang="en-US" smtClean="0"/>
              <a:t>‹#›</a:t>
            </a:fld>
            <a:endParaRPr lang="en-US"/>
          </a:p>
        </p:txBody>
      </p:sp>
    </p:spTree>
    <p:extLst>
      <p:ext uri="{BB962C8B-B14F-4D97-AF65-F5344CB8AC3E}">
        <p14:creationId xmlns:p14="http://schemas.microsoft.com/office/powerpoint/2010/main" val="267791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D733CF-2116-4ABB-86D4-E7010854C098}" type="datetimeFigureOut">
              <a:rPr lang="en-US" smtClean="0"/>
              <a:t>6/1/2022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EB2748A-FCA9-4AAE-956F-6603F77F4DB8}" type="slidenum">
              <a:rPr lang="en-US" smtClean="0"/>
              <a:t>‹#›</a:t>
            </a:fld>
            <a:endParaRPr lang="en-US"/>
          </a:p>
        </p:txBody>
      </p:sp>
    </p:spTree>
    <p:extLst>
      <p:ext uri="{BB962C8B-B14F-4D97-AF65-F5344CB8AC3E}">
        <p14:creationId xmlns:p14="http://schemas.microsoft.com/office/powerpoint/2010/main" val="189147190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56C32-6AB1-4630-B9BD-C5348328CE34}"/>
              </a:ext>
            </a:extLst>
          </p:cNvPr>
          <p:cNvSpPr>
            <a:spLocks noGrp="1"/>
          </p:cNvSpPr>
          <p:nvPr>
            <p:ph type="ctrTitle"/>
          </p:nvPr>
        </p:nvSpPr>
        <p:spPr>
          <a:xfrm>
            <a:off x="1524000" y="1122363"/>
            <a:ext cx="9144000" cy="2604510"/>
          </a:xfrm>
        </p:spPr>
        <p:txBody>
          <a:bodyPr>
            <a:normAutofit fontScale="90000"/>
          </a:bodyPr>
          <a:lstStyle/>
          <a:p>
            <a:r>
              <a:rPr lang="en-US" b="1" u="sng" dirty="0"/>
              <a:t>Bed : 1</a:t>
            </a:r>
            <a:r>
              <a:rPr lang="en-US" b="1" u="sng" baseline="30000" dirty="0"/>
              <a:t>st</a:t>
            </a:r>
            <a:r>
              <a:rPr lang="en-US" b="1" u="sng" dirty="0"/>
              <a:t> Sem. Paper C</a:t>
            </a:r>
            <a:r>
              <a:rPr lang="en-US" sz="4900" b="1" u="sng" dirty="0"/>
              <a:t>5. </a:t>
            </a:r>
            <a:br>
              <a:rPr lang="en-US" sz="4900" b="1" u="sng" dirty="0"/>
            </a:br>
            <a:r>
              <a:rPr lang="en-US" sz="4900" b="1" u="sng" dirty="0"/>
              <a:t>Understanding Disciplines and Subjects</a:t>
            </a:r>
            <a:br>
              <a:rPr lang="en-US" sz="4900" b="1" u="sng" dirty="0"/>
            </a:br>
            <a:r>
              <a:rPr lang="en-US" sz="4900" u="sng" dirty="0"/>
              <a:t>Unit III : Mathematics as a subject and discipline</a:t>
            </a:r>
            <a:r>
              <a:rPr lang="en-US" sz="4900" dirty="0"/>
              <a:t>.</a:t>
            </a:r>
            <a:endParaRPr lang="en-US" dirty="0"/>
          </a:p>
        </p:txBody>
      </p:sp>
      <p:sp>
        <p:nvSpPr>
          <p:cNvPr id="3" name="Subtitle 2">
            <a:extLst>
              <a:ext uri="{FF2B5EF4-FFF2-40B4-BE49-F238E27FC236}">
                <a16:creationId xmlns:a16="http://schemas.microsoft.com/office/drawing/2014/main" id="{4CE5AC83-C33E-44F2-9ED0-3665434E452A}"/>
              </a:ext>
            </a:extLst>
          </p:cNvPr>
          <p:cNvSpPr>
            <a:spLocks noGrp="1"/>
          </p:cNvSpPr>
          <p:nvPr>
            <p:ph type="subTitle" idx="1"/>
          </p:nvPr>
        </p:nvSpPr>
        <p:spPr>
          <a:xfrm>
            <a:off x="1939637" y="4322618"/>
            <a:ext cx="9144000" cy="1226127"/>
          </a:xfrm>
        </p:spPr>
        <p:txBody>
          <a:bodyPr/>
          <a:lstStyle/>
          <a:p>
            <a:r>
              <a:rPr lang="en-US" dirty="0"/>
              <a:t>Mrs. </a:t>
            </a:r>
            <a:r>
              <a:rPr lang="en-US" dirty="0" err="1"/>
              <a:t>Madhurima</a:t>
            </a:r>
            <a:r>
              <a:rPr lang="en-US" dirty="0"/>
              <a:t> Chaudhuri</a:t>
            </a:r>
          </a:p>
          <a:p>
            <a:r>
              <a:rPr lang="en-US" dirty="0"/>
              <a:t>Assistant Professor, BTCTE, </a:t>
            </a:r>
            <a:r>
              <a:rPr lang="en-US" dirty="0" err="1"/>
              <a:t>Narsingarh</a:t>
            </a:r>
            <a:r>
              <a:rPr lang="en-US" dirty="0"/>
              <a:t>, Tripura.</a:t>
            </a:r>
          </a:p>
          <a:p>
            <a:endParaRPr lang="en-US" dirty="0"/>
          </a:p>
        </p:txBody>
      </p:sp>
    </p:spTree>
    <p:extLst>
      <p:ext uri="{BB962C8B-B14F-4D97-AF65-F5344CB8AC3E}">
        <p14:creationId xmlns:p14="http://schemas.microsoft.com/office/powerpoint/2010/main" val="503390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22DA9-78C9-4C76-961A-D99ABA790B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6B816A7-05C4-4F4F-8F65-5A2D70C81981}"/>
              </a:ext>
            </a:extLst>
          </p:cNvPr>
          <p:cNvSpPr>
            <a:spLocks noGrp="1"/>
          </p:cNvSpPr>
          <p:nvPr>
            <p:ph idx="1"/>
          </p:nvPr>
        </p:nvSpPr>
        <p:spPr/>
        <p:txBody>
          <a:bodyPr>
            <a:normAutofit/>
          </a:bodyPr>
          <a:lstStyle/>
          <a:p>
            <a:r>
              <a:rPr lang="en-US" dirty="0"/>
              <a:t>History gives us an insight into how at every stage of development minor or major discoveries of mathematics was influenced and conditioned by human needs. </a:t>
            </a:r>
          </a:p>
          <a:p>
            <a:r>
              <a:rPr lang="en-US" dirty="0"/>
              <a:t>It can promote the spirit of research and inspire students towards new inventions.</a:t>
            </a:r>
          </a:p>
          <a:p>
            <a:r>
              <a:rPr lang="en-US" dirty="0"/>
              <a:t>Mathematical achievements of the past are a reliable source of intellectual progress and is a peerless contribution to the history of civilization. </a:t>
            </a:r>
          </a:p>
          <a:p>
            <a:r>
              <a:rPr lang="en-US" dirty="0"/>
              <a:t>Deep knowledge of history will tell us that all branches all branches of mathematics are inter-related.</a:t>
            </a:r>
          </a:p>
          <a:p>
            <a:r>
              <a:rPr lang="en-US" dirty="0"/>
              <a:t>It helps to avoid compartmentalization in teaching and encourages reading and other desirable habits. </a:t>
            </a:r>
          </a:p>
        </p:txBody>
      </p:sp>
    </p:spTree>
    <p:extLst>
      <p:ext uri="{BB962C8B-B14F-4D97-AF65-F5344CB8AC3E}">
        <p14:creationId xmlns:p14="http://schemas.microsoft.com/office/powerpoint/2010/main" val="310472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85B40-F7EB-4064-BFBC-282BE7EA7417}"/>
              </a:ext>
            </a:extLst>
          </p:cNvPr>
          <p:cNvSpPr>
            <a:spLocks noGrp="1"/>
          </p:cNvSpPr>
          <p:nvPr>
            <p:ph type="title"/>
          </p:nvPr>
        </p:nvSpPr>
        <p:spPr/>
        <p:txBody>
          <a:bodyPr/>
          <a:lstStyle/>
          <a:p>
            <a:pPr algn="just"/>
            <a:r>
              <a:rPr lang="en-US" u="sng" dirty="0"/>
              <a:t>Contribution of Indian Mathematicians</a:t>
            </a:r>
          </a:p>
        </p:txBody>
      </p:sp>
      <p:sp>
        <p:nvSpPr>
          <p:cNvPr id="3" name="Content Placeholder 2">
            <a:extLst>
              <a:ext uri="{FF2B5EF4-FFF2-40B4-BE49-F238E27FC236}">
                <a16:creationId xmlns:a16="http://schemas.microsoft.com/office/drawing/2014/main" id="{A7A5577D-591F-4885-B8E8-DA528E0492E5}"/>
              </a:ext>
            </a:extLst>
          </p:cNvPr>
          <p:cNvSpPr>
            <a:spLocks noGrp="1"/>
          </p:cNvSpPr>
          <p:nvPr>
            <p:ph idx="1"/>
          </p:nvPr>
        </p:nvSpPr>
        <p:spPr/>
        <p:txBody>
          <a:bodyPr>
            <a:normAutofit fontScale="92500" lnSpcReduction="20000"/>
          </a:bodyPr>
          <a:lstStyle/>
          <a:p>
            <a:r>
              <a:rPr lang="en-US" dirty="0"/>
              <a:t>Some of the remarkable Indian Mathematicians are as follows:</a:t>
            </a:r>
          </a:p>
          <a:p>
            <a:r>
              <a:rPr lang="en-US" dirty="0" err="1"/>
              <a:t>Bhaskaracharya</a:t>
            </a:r>
            <a:r>
              <a:rPr lang="en-US" dirty="0"/>
              <a:t> (1114-1185)</a:t>
            </a:r>
          </a:p>
          <a:p>
            <a:r>
              <a:rPr lang="en-US" dirty="0"/>
              <a:t>Aryabhata 1</a:t>
            </a:r>
            <a:r>
              <a:rPr lang="en-US" baseline="30000" dirty="0"/>
              <a:t>st</a:t>
            </a:r>
            <a:r>
              <a:rPr lang="en-US" dirty="0"/>
              <a:t> (476-550 AD)</a:t>
            </a:r>
          </a:p>
          <a:p>
            <a:r>
              <a:rPr lang="en-US" dirty="0" err="1"/>
              <a:t>Varahamihir</a:t>
            </a:r>
            <a:r>
              <a:rPr lang="en-US" dirty="0"/>
              <a:t> (505-587)</a:t>
            </a:r>
          </a:p>
          <a:p>
            <a:r>
              <a:rPr lang="en-US" dirty="0"/>
              <a:t>Brahmagupta (598-665)</a:t>
            </a:r>
          </a:p>
          <a:p>
            <a:r>
              <a:rPr lang="en-US" dirty="0" err="1"/>
              <a:t>Mahaviracharya</a:t>
            </a:r>
            <a:r>
              <a:rPr lang="en-US" dirty="0"/>
              <a:t> (800-870)</a:t>
            </a:r>
          </a:p>
          <a:p>
            <a:r>
              <a:rPr lang="en-US" dirty="0" err="1"/>
              <a:t>Sridharacharya</a:t>
            </a:r>
            <a:r>
              <a:rPr lang="en-US" dirty="0"/>
              <a:t> (870-930)</a:t>
            </a:r>
          </a:p>
          <a:p>
            <a:r>
              <a:rPr lang="en-US" dirty="0" err="1"/>
              <a:t>Bhaskara</a:t>
            </a:r>
            <a:r>
              <a:rPr lang="en-US" dirty="0"/>
              <a:t> (600-680)</a:t>
            </a:r>
          </a:p>
          <a:p>
            <a:r>
              <a:rPr lang="en-US" dirty="0"/>
              <a:t>Swamy Bharati Krishna Tirtha (1884-1960)</a:t>
            </a:r>
          </a:p>
          <a:p>
            <a:r>
              <a:rPr lang="en-US" dirty="0"/>
              <a:t>Srinivasa Ramanujan (1887- 1920)</a:t>
            </a:r>
          </a:p>
          <a:p>
            <a:r>
              <a:rPr lang="en-US" dirty="0"/>
              <a:t>Shakuntala Devi (1929-2013)</a:t>
            </a:r>
          </a:p>
          <a:p>
            <a:pPr marL="0" indent="0">
              <a:buNone/>
            </a:pPr>
            <a:endParaRPr lang="en-US" dirty="0"/>
          </a:p>
          <a:p>
            <a:endParaRPr lang="en-US" dirty="0"/>
          </a:p>
          <a:p>
            <a:pPr marL="0" indent="0">
              <a:buNone/>
            </a:pPr>
            <a:endParaRPr lang="en-US" dirty="0"/>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621049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A9EB2-C017-430A-BE18-08F89524C5AD}"/>
              </a:ext>
            </a:extLst>
          </p:cNvPr>
          <p:cNvSpPr>
            <a:spLocks noGrp="1"/>
          </p:cNvSpPr>
          <p:nvPr>
            <p:ph type="title"/>
          </p:nvPr>
        </p:nvSpPr>
        <p:spPr/>
        <p:txBody>
          <a:bodyPr/>
          <a:lstStyle/>
          <a:p>
            <a:r>
              <a:rPr lang="en-US" dirty="0"/>
              <a:t>Methods of Teaching Mathematics</a:t>
            </a:r>
          </a:p>
        </p:txBody>
      </p:sp>
      <p:sp>
        <p:nvSpPr>
          <p:cNvPr id="3" name="Content Placeholder 2">
            <a:extLst>
              <a:ext uri="{FF2B5EF4-FFF2-40B4-BE49-F238E27FC236}">
                <a16:creationId xmlns:a16="http://schemas.microsoft.com/office/drawing/2014/main" id="{D69CEA45-94FC-4573-82E7-BB7E0502FFC7}"/>
              </a:ext>
            </a:extLst>
          </p:cNvPr>
          <p:cNvSpPr>
            <a:spLocks noGrp="1"/>
          </p:cNvSpPr>
          <p:nvPr>
            <p:ph idx="1"/>
          </p:nvPr>
        </p:nvSpPr>
        <p:spPr/>
        <p:txBody>
          <a:bodyPr>
            <a:normAutofit/>
          </a:bodyPr>
          <a:lstStyle/>
          <a:p>
            <a:r>
              <a:rPr lang="en-US" b="1" dirty="0"/>
              <a:t>Lecture Method </a:t>
            </a:r>
            <a:r>
              <a:rPr lang="en-US" dirty="0"/>
              <a:t>: It is the method of presenting the idea through speech. Lecture method is a teacher </a:t>
            </a:r>
            <a:r>
              <a:rPr lang="en-US" dirty="0" err="1"/>
              <a:t>centred</a:t>
            </a:r>
            <a:r>
              <a:rPr lang="en-US" dirty="0"/>
              <a:t> method.</a:t>
            </a:r>
          </a:p>
          <a:p>
            <a:r>
              <a:rPr lang="en-US" b="1" dirty="0"/>
              <a:t>Demonstration Method </a:t>
            </a:r>
            <a:r>
              <a:rPr lang="en-US" dirty="0"/>
              <a:t>: In the demonstration method both the teacher and students are active.</a:t>
            </a:r>
          </a:p>
          <a:p>
            <a:r>
              <a:rPr lang="en-US" b="1" dirty="0"/>
              <a:t>Inductive-Deductive Method </a:t>
            </a:r>
            <a:r>
              <a:rPr lang="en-US" dirty="0"/>
              <a:t>: </a:t>
            </a:r>
          </a:p>
          <a:p>
            <a:pPr marL="0" indent="0">
              <a:buNone/>
            </a:pPr>
            <a:r>
              <a:rPr lang="en-US" dirty="0"/>
              <a:t>   </a:t>
            </a:r>
            <a:r>
              <a:rPr lang="en-US" b="1" dirty="0"/>
              <a:t>Inductive Method</a:t>
            </a:r>
            <a:r>
              <a:rPr lang="en-US" dirty="0"/>
              <a:t>: It leads from concrete to abstract, par </a:t>
            </a:r>
            <a:r>
              <a:rPr lang="en-US" dirty="0" err="1"/>
              <a:t>ticular</a:t>
            </a:r>
            <a:r>
              <a:rPr lang="en-US" dirty="0"/>
              <a:t> to general and from example to formula.</a:t>
            </a:r>
          </a:p>
          <a:p>
            <a:pPr marL="0" indent="0">
              <a:buNone/>
            </a:pPr>
            <a:r>
              <a:rPr lang="en-US" dirty="0"/>
              <a:t>   </a:t>
            </a:r>
            <a:r>
              <a:rPr lang="en-US" b="1" dirty="0"/>
              <a:t>Deductive Method</a:t>
            </a:r>
            <a:r>
              <a:rPr lang="en-US" dirty="0"/>
              <a:t>: Deductive method is exactly opposite to Inductive Method. Here in this method, we proceeded from general to particular., abstract to concrete and formula to examples. </a:t>
            </a:r>
          </a:p>
        </p:txBody>
      </p:sp>
    </p:spTree>
    <p:extLst>
      <p:ext uri="{BB962C8B-B14F-4D97-AF65-F5344CB8AC3E}">
        <p14:creationId xmlns:p14="http://schemas.microsoft.com/office/powerpoint/2010/main" val="2480003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2C094-C327-49A7-974D-AA6EA03FCD50}"/>
              </a:ext>
            </a:extLst>
          </p:cNvPr>
          <p:cNvSpPr>
            <a:spLocks noGrp="1"/>
          </p:cNvSpPr>
          <p:nvPr>
            <p:ph type="title"/>
          </p:nvPr>
        </p:nvSpPr>
        <p:spPr>
          <a:xfrm>
            <a:off x="658091" y="6497782"/>
            <a:ext cx="10515600" cy="20558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2BE84E5-1100-46F9-BB07-97E7812AB776}"/>
              </a:ext>
            </a:extLst>
          </p:cNvPr>
          <p:cNvSpPr>
            <a:spLocks noGrp="1"/>
          </p:cNvSpPr>
          <p:nvPr>
            <p:ph idx="1"/>
          </p:nvPr>
        </p:nvSpPr>
        <p:spPr>
          <a:xfrm>
            <a:off x="1253836" y="1049806"/>
            <a:ext cx="10515600" cy="5550766"/>
          </a:xfrm>
        </p:spPr>
        <p:txBody>
          <a:bodyPr>
            <a:normAutofit/>
          </a:bodyPr>
          <a:lstStyle/>
          <a:p>
            <a:pPr lvl="1"/>
            <a:r>
              <a:rPr lang="en-US" sz="1800" b="1" dirty="0"/>
              <a:t>Analytic-synthetic Method:</a:t>
            </a:r>
            <a:endParaRPr lang="en-US" sz="1800" dirty="0"/>
          </a:p>
          <a:p>
            <a:pPr marL="0" indent="0">
              <a:buNone/>
            </a:pPr>
            <a:r>
              <a:rPr lang="en-US" b="1" dirty="0"/>
              <a:t>   Analytic Method</a:t>
            </a:r>
            <a:r>
              <a:rPr lang="en-US" dirty="0"/>
              <a:t>: The word ‘analytic’ is derived from the word ‘analysis’ which means to break-up or to resolve a thing into its constituent elements. In this method we proceed from unknown to known, conclusion to hypothesis. Starting with what we have to prove and then by going step by step analytically we connect the unknown part with the known part.</a:t>
            </a:r>
          </a:p>
          <a:p>
            <a:pPr marL="0" indent="0">
              <a:buNone/>
            </a:pPr>
            <a:r>
              <a:rPr lang="en-US" dirty="0"/>
              <a:t>   </a:t>
            </a:r>
            <a:r>
              <a:rPr lang="en-US" b="1" dirty="0"/>
              <a:t>Synthetic Method</a:t>
            </a:r>
            <a:r>
              <a:rPr lang="en-US" dirty="0"/>
              <a:t>: This method is opposite to the analytical </a:t>
            </a:r>
            <a:r>
              <a:rPr lang="en-US" dirty="0" err="1"/>
              <a:t>method.In</a:t>
            </a:r>
            <a:r>
              <a:rPr lang="en-US" dirty="0"/>
              <a:t> this method we proceed from known part to unknown part of the problem. We put together known bits of information to reach the point where unknown information becomes obvious and true.</a:t>
            </a:r>
          </a:p>
          <a:p>
            <a:r>
              <a:rPr lang="en-US" dirty="0"/>
              <a:t> </a:t>
            </a:r>
            <a:r>
              <a:rPr lang="en-US" b="1" dirty="0"/>
              <a:t>Laboratory Method</a:t>
            </a:r>
            <a:r>
              <a:rPr lang="en-US" dirty="0"/>
              <a:t>: According to J.W.A. Young, “ The laboratory aims to arouse teachers to a belief, not only theoretical but practical and effective as well, that mathematical dishes must be made appetizing and palatable. They are to be accepted with pleasure and digested with ease”.</a:t>
            </a:r>
          </a:p>
          <a:p>
            <a:pPr marL="0" indent="0">
              <a:buNone/>
            </a:pPr>
            <a:r>
              <a:rPr lang="en-US" dirty="0"/>
              <a:t>    In this method students themselves verify the facts and laws of mathematics with the help of experiments.</a:t>
            </a:r>
          </a:p>
          <a:p>
            <a:endParaRPr lang="en-US" dirty="0"/>
          </a:p>
          <a:p>
            <a:pPr marL="0" indent="0">
              <a:buNone/>
            </a:pPr>
            <a:r>
              <a:rPr lang="en-US" dirty="0"/>
              <a:t>    </a:t>
            </a:r>
          </a:p>
        </p:txBody>
      </p:sp>
    </p:spTree>
    <p:extLst>
      <p:ext uri="{BB962C8B-B14F-4D97-AF65-F5344CB8AC3E}">
        <p14:creationId xmlns:p14="http://schemas.microsoft.com/office/powerpoint/2010/main" val="1862801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F0C8E-DB24-4083-BA08-D3388EE321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620FEF0-FC43-4DE8-B9B2-5107D183C0DA}"/>
              </a:ext>
            </a:extLst>
          </p:cNvPr>
          <p:cNvSpPr>
            <a:spLocks noGrp="1"/>
          </p:cNvSpPr>
          <p:nvPr>
            <p:ph idx="1"/>
          </p:nvPr>
        </p:nvSpPr>
        <p:spPr/>
        <p:txBody>
          <a:bodyPr>
            <a:normAutofit/>
          </a:bodyPr>
          <a:lstStyle/>
          <a:p>
            <a:r>
              <a:rPr lang="en-US" b="1" dirty="0"/>
              <a:t>Project Method</a:t>
            </a:r>
            <a:r>
              <a:rPr lang="en-US" dirty="0"/>
              <a:t>: Project Method is the outcome of the pragmatism. The idea was propagated by John Dewey. </a:t>
            </a:r>
          </a:p>
          <a:p>
            <a:pPr marL="0" indent="0">
              <a:buNone/>
            </a:pPr>
            <a:r>
              <a:rPr lang="en-US" dirty="0"/>
              <a:t>According to Kilpatrick, “ A project is a unit of whole hearted purposeful activity carried on preferably, in its natural settings”.</a:t>
            </a:r>
          </a:p>
          <a:p>
            <a:pPr marL="0" indent="0">
              <a:buNone/>
            </a:pPr>
            <a:r>
              <a:rPr lang="en-US" dirty="0"/>
              <a:t>According to Ballard, “ A project is a bit of real life that has been imported into the school”.</a:t>
            </a:r>
          </a:p>
          <a:p>
            <a:pPr marL="0" indent="0">
              <a:buNone/>
            </a:pPr>
            <a:r>
              <a:rPr lang="en-US" dirty="0"/>
              <a:t>A project is an act related to actual life activities. It is that activity which is undertaken to solve an emerging problem to </a:t>
            </a:r>
            <a:r>
              <a:rPr lang="en-US" dirty="0" err="1"/>
              <a:t>realise</a:t>
            </a:r>
            <a:r>
              <a:rPr lang="en-US" dirty="0"/>
              <a:t> some useful and purposeful objectives. </a:t>
            </a:r>
          </a:p>
        </p:txBody>
      </p:sp>
    </p:spTree>
    <p:extLst>
      <p:ext uri="{BB962C8B-B14F-4D97-AF65-F5344CB8AC3E}">
        <p14:creationId xmlns:p14="http://schemas.microsoft.com/office/powerpoint/2010/main" val="2990624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334B8-073F-4D4C-AC19-D81785A1346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95BF34-A069-4BE8-87FA-A9C521219408}"/>
              </a:ext>
            </a:extLst>
          </p:cNvPr>
          <p:cNvSpPr>
            <a:spLocks noGrp="1"/>
          </p:cNvSpPr>
          <p:nvPr>
            <p:ph idx="1"/>
          </p:nvPr>
        </p:nvSpPr>
        <p:spPr>
          <a:xfrm>
            <a:off x="1910339" y="1264555"/>
            <a:ext cx="8915400" cy="4747440"/>
          </a:xfrm>
        </p:spPr>
        <p:txBody>
          <a:bodyPr>
            <a:normAutofit/>
          </a:bodyPr>
          <a:lstStyle/>
          <a:p>
            <a:r>
              <a:rPr lang="en-US" b="1" dirty="0"/>
              <a:t>Heuristic Method</a:t>
            </a:r>
            <a:r>
              <a:rPr lang="en-US" dirty="0"/>
              <a:t>: The term “heuristic" is derived from a Greek word, which originally means, “ I find”. Here the child is put in the place of discoverer. The method involves finding out by the student, instead of the teacher telling everything to the student.                 </a:t>
            </a:r>
          </a:p>
          <a:p>
            <a:pPr marL="0" indent="0">
              <a:buNone/>
            </a:pPr>
            <a:r>
              <a:rPr lang="en-US" dirty="0"/>
              <a:t>   Heuristic method was originated by H.E. Armstrong, who professed: “Heuristic method is a method of teaching which involves our placing of students as far as possible in the attitude of a discoverer”.</a:t>
            </a:r>
          </a:p>
          <a:p>
            <a:endParaRPr lang="en-US" dirty="0"/>
          </a:p>
          <a:p>
            <a:r>
              <a:rPr lang="en-US" b="1" dirty="0"/>
              <a:t>Problem-Solving Method</a:t>
            </a:r>
            <a:r>
              <a:rPr lang="en-US" dirty="0"/>
              <a:t>: This method is generally referred to as problem method consists of training the pupils to solve problems. </a:t>
            </a:r>
          </a:p>
          <a:p>
            <a:r>
              <a:rPr lang="en-US" dirty="0"/>
              <a:t>This method is based upon the process of finding out the results by attacking a problem in a number of definite steps. </a:t>
            </a:r>
          </a:p>
          <a:p>
            <a:pPr marL="0" indent="0">
              <a:buNone/>
            </a:pPr>
            <a:r>
              <a:rPr lang="en-US" dirty="0"/>
              <a:t>According to </a:t>
            </a:r>
            <a:r>
              <a:rPr lang="en-US" dirty="0" err="1"/>
              <a:t>Ausubel</a:t>
            </a:r>
            <a:r>
              <a:rPr lang="en-US" dirty="0"/>
              <a:t>, “Problem solving involves concept formation and discovery learning”. </a:t>
            </a:r>
          </a:p>
          <a:p>
            <a:endParaRPr lang="en-US" b="1" dirty="0"/>
          </a:p>
        </p:txBody>
      </p:sp>
    </p:spTree>
    <p:extLst>
      <p:ext uri="{BB962C8B-B14F-4D97-AF65-F5344CB8AC3E}">
        <p14:creationId xmlns:p14="http://schemas.microsoft.com/office/powerpoint/2010/main" val="4108623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8210C-9524-436B-8B6E-63F62A229B54}"/>
              </a:ext>
            </a:extLst>
          </p:cNvPr>
          <p:cNvSpPr>
            <a:spLocks noGrp="1"/>
          </p:cNvSpPr>
          <p:nvPr>
            <p:ph type="title"/>
          </p:nvPr>
        </p:nvSpPr>
        <p:spPr/>
        <p:txBody>
          <a:bodyPr/>
          <a:lstStyle/>
          <a:p>
            <a:r>
              <a:rPr lang="en-US" b="1" dirty="0"/>
              <a:t>Place of Mathematics in School Curriculum</a:t>
            </a:r>
          </a:p>
        </p:txBody>
      </p:sp>
      <p:sp>
        <p:nvSpPr>
          <p:cNvPr id="3" name="Content Placeholder 2">
            <a:extLst>
              <a:ext uri="{FF2B5EF4-FFF2-40B4-BE49-F238E27FC236}">
                <a16:creationId xmlns:a16="http://schemas.microsoft.com/office/drawing/2014/main" id="{A014E15B-A684-4188-98F9-7AC1F94526D5}"/>
              </a:ext>
            </a:extLst>
          </p:cNvPr>
          <p:cNvSpPr>
            <a:spLocks noGrp="1"/>
          </p:cNvSpPr>
          <p:nvPr>
            <p:ph idx="1"/>
          </p:nvPr>
        </p:nvSpPr>
        <p:spPr/>
        <p:txBody>
          <a:bodyPr>
            <a:normAutofit/>
          </a:bodyPr>
          <a:lstStyle/>
          <a:p>
            <a:r>
              <a:rPr lang="en-US" dirty="0"/>
              <a:t> Mathematics is now taught as a compulsory subject in school.</a:t>
            </a:r>
          </a:p>
          <a:p>
            <a:r>
              <a:rPr lang="en-US" dirty="0"/>
              <a:t>  Access to quality mathematics education is right of every child. </a:t>
            </a:r>
          </a:p>
          <a:p>
            <a:r>
              <a:rPr lang="en-US" dirty="0"/>
              <a:t>The NCF-2005 pointed out that it is more important to develop  higher order aim of thinking and reasoning rather than lower order aim of learning numbers, number operation, measurement, decimals and percentage.</a:t>
            </a:r>
          </a:p>
          <a:p>
            <a:r>
              <a:rPr lang="en-US" dirty="0"/>
              <a:t>The higher order skills will help the learner to draw logical conclusion and handle abstraction. </a:t>
            </a:r>
          </a:p>
          <a:p>
            <a:r>
              <a:rPr lang="en-US" dirty="0"/>
              <a:t>The ultimate objective is to develop the attitude to formulate and solve problems. </a:t>
            </a:r>
          </a:p>
          <a:p>
            <a:r>
              <a:rPr lang="en-US" dirty="0"/>
              <a:t>Ideally the skills in arithmetic, algebra, and geometry should help the students to address problems coming from science and social science. </a:t>
            </a:r>
          </a:p>
        </p:txBody>
      </p:sp>
    </p:spTree>
    <p:extLst>
      <p:ext uri="{BB962C8B-B14F-4D97-AF65-F5344CB8AC3E}">
        <p14:creationId xmlns:p14="http://schemas.microsoft.com/office/powerpoint/2010/main" val="3155392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0A831-2833-486A-97C1-65D34BEB0DA7}"/>
              </a:ext>
            </a:extLst>
          </p:cNvPr>
          <p:cNvSpPr>
            <a:spLocks noGrp="1"/>
          </p:cNvSpPr>
          <p:nvPr>
            <p:ph type="title"/>
          </p:nvPr>
        </p:nvSpPr>
        <p:spPr/>
        <p:txBody>
          <a:bodyPr/>
          <a:lstStyle/>
          <a:p>
            <a:r>
              <a:rPr lang="en-US" b="1" u="sng" dirty="0"/>
              <a:t>Conclusion</a:t>
            </a:r>
          </a:p>
        </p:txBody>
      </p:sp>
      <p:sp>
        <p:nvSpPr>
          <p:cNvPr id="3" name="Content Placeholder 2">
            <a:extLst>
              <a:ext uri="{FF2B5EF4-FFF2-40B4-BE49-F238E27FC236}">
                <a16:creationId xmlns:a16="http://schemas.microsoft.com/office/drawing/2014/main" id="{B43E905C-AB9B-439C-B5BA-873DBDC960B5}"/>
              </a:ext>
            </a:extLst>
          </p:cNvPr>
          <p:cNvSpPr>
            <a:spLocks noGrp="1"/>
          </p:cNvSpPr>
          <p:nvPr>
            <p:ph idx="1"/>
          </p:nvPr>
        </p:nvSpPr>
        <p:spPr/>
        <p:txBody>
          <a:bodyPr/>
          <a:lstStyle/>
          <a:p>
            <a:r>
              <a:rPr lang="en-US" dirty="0"/>
              <a:t>Thus it is obvious that a man is unable to live a meaningful life without mathematics.</a:t>
            </a:r>
          </a:p>
          <a:p>
            <a:r>
              <a:rPr lang="en-US" dirty="0"/>
              <a:t>Unfortunately such a practical skill is taught poorly in schools where many students develop phobia of mathematics.</a:t>
            </a:r>
          </a:p>
          <a:p>
            <a:r>
              <a:rPr lang="en-US" dirty="0"/>
              <a:t>They remain disinterested without realizing its extensive presence in our daily life.</a:t>
            </a:r>
          </a:p>
          <a:p>
            <a:r>
              <a:rPr lang="en-US" dirty="0"/>
              <a:t>The root cause of ineffective teaching of mathematics in school is that it is taught as a subject devoid of daily applications in human life. </a:t>
            </a:r>
          </a:p>
          <a:p>
            <a:endParaRPr lang="en-US" dirty="0"/>
          </a:p>
        </p:txBody>
      </p:sp>
    </p:spTree>
    <p:extLst>
      <p:ext uri="{BB962C8B-B14F-4D97-AF65-F5344CB8AC3E}">
        <p14:creationId xmlns:p14="http://schemas.microsoft.com/office/powerpoint/2010/main" val="356225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A736D-BB16-45AD-97C6-453509B4A8F1}"/>
              </a:ext>
            </a:extLst>
          </p:cNvPr>
          <p:cNvSpPr>
            <a:spLocks noGrp="1"/>
          </p:cNvSpPr>
          <p:nvPr>
            <p:ph type="title"/>
          </p:nvPr>
        </p:nvSpPr>
        <p:spPr/>
        <p:txBody>
          <a:bodyPr/>
          <a:lstStyle/>
          <a:p>
            <a:r>
              <a:rPr lang="en-US" dirty="0"/>
              <a:t>After completing this unit you will be able to</a:t>
            </a:r>
          </a:p>
        </p:txBody>
      </p:sp>
      <p:sp>
        <p:nvSpPr>
          <p:cNvPr id="3" name="Content Placeholder 2">
            <a:extLst>
              <a:ext uri="{FF2B5EF4-FFF2-40B4-BE49-F238E27FC236}">
                <a16:creationId xmlns:a16="http://schemas.microsoft.com/office/drawing/2014/main" id="{59EDA2DE-C808-4F8E-BAC8-5D1E91264527}"/>
              </a:ext>
            </a:extLst>
          </p:cNvPr>
          <p:cNvSpPr>
            <a:spLocks noGrp="1"/>
          </p:cNvSpPr>
          <p:nvPr>
            <p:ph idx="1"/>
          </p:nvPr>
        </p:nvSpPr>
        <p:spPr/>
        <p:txBody>
          <a:bodyPr/>
          <a:lstStyle/>
          <a:p>
            <a:r>
              <a:rPr lang="en-US" dirty="0"/>
              <a:t>Understand the meaning of Mathematics.</a:t>
            </a:r>
          </a:p>
          <a:p>
            <a:r>
              <a:rPr lang="en-US" dirty="0"/>
              <a:t>State the definition of Mathematics.</a:t>
            </a:r>
          </a:p>
          <a:p>
            <a:r>
              <a:rPr lang="en-US" dirty="0"/>
              <a:t>Explain the nature of Mathematics.</a:t>
            </a:r>
          </a:p>
          <a:p>
            <a:r>
              <a:rPr lang="en-US" dirty="0"/>
              <a:t>Describe the characteristics of Mathematics.</a:t>
            </a:r>
          </a:p>
          <a:p>
            <a:r>
              <a:rPr lang="en-US" dirty="0"/>
              <a:t>History of Mathematics.</a:t>
            </a:r>
          </a:p>
          <a:p>
            <a:r>
              <a:rPr lang="en-US" dirty="0"/>
              <a:t>Contribution of Indian Mathematicians.</a:t>
            </a:r>
          </a:p>
          <a:p>
            <a:r>
              <a:rPr lang="en-US" dirty="0"/>
              <a:t>Methods of teaching Mathematics.</a:t>
            </a:r>
          </a:p>
          <a:p>
            <a:r>
              <a:rPr lang="en-US" dirty="0"/>
              <a:t>Place of Mathematics in the curriculum of school education.</a:t>
            </a:r>
          </a:p>
        </p:txBody>
      </p:sp>
    </p:spTree>
    <p:extLst>
      <p:ext uri="{BB962C8B-B14F-4D97-AF65-F5344CB8AC3E}">
        <p14:creationId xmlns:p14="http://schemas.microsoft.com/office/powerpoint/2010/main" val="1801031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619F1-E10C-4EDA-AF0D-D1C444D5583A}"/>
              </a:ext>
            </a:extLst>
          </p:cNvPr>
          <p:cNvSpPr>
            <a:spLocks noGrp="1"/>
          </p:cNvSpPr>
          <p:nvPr>
            <p:ph type="title"/>
          </p:nvPr>
        </p:nvSpPr>
        <p:spPr/>
        <p:txBody>
          <a:bodyPr/>
          <a:lstStyle/>
          <a:p>
            <a:pPr algn="ctr"/>
            <a:r>
              <a:rPr lang="en-US" dirty="0"/>
              <a:t>Meaning Of Mathematics</a:t>
            </a:r>
          </a:p>
        </p:txBody>
      </p:sp>
      <p:sp>
        <p:nvSpPr>
          <p:cNvPr id="3" name="Content Placeholder 2">
            <a:extLst>
              <a:ext uri="{FF2B5EF4-FFF2-40B4-BE49-F238E27FC236}">
                <a16:creationId xmlns:a16="http://schemas.microsoft.com/office/drawing/2014/main" id="{2A0C510E-A260-402F-8341-4837849F764D}"/>
              </a:ext>
            </a:extLst>
          </p:cNvPr>
          <p:cNvSpPr>
            <a:spLocks noGrp="1"/>
          </p:cNvSpPr>
          <p:nvPr>
            <p:ph idx="1"/>
          </p:nvPr>
        </p:nvSpPr>
        <p:spPr/>
        <p:txBody>
          <a:bodyPr>
            <a:normAutofit/>
          </a:bodyPr>
          <a:lstStyle/>
          <a:p>
            <a:pPr marL="0" indent="0">
              <a:buNone/>
            </a:pPr>
            <a:r>
              <a:rPr lang="en-US" dirty="0"/>
              <a:t>The word ‘Mathematics’ has come from the Greek word ‘</a:t>
            </a:r>
            <a:r>
              <a:rPr lang="en-US" dirty="0" err="1"/>
              <a:t>Mathema</a:t>
            </a:r>
            <a:r>
              <a:rPr lang="en-US" dirty="0"/>
              <a:t>’- that which is learnt. ‘</a:t>
            </a:r>
            <a:r>
              <a:rPr lang="en-US" dirty="0" err="1"/>
              <a:t>Manthanein</a:t>
            </a:r>
            <a:r>
              <a:rPr lang="en-US" dirty="0"/>
              <a:t>’ means learning, ‘techne’ means an art or technique. Mathematics means the art of learning related to disciplines. </a:t>
            </a:r>
          </a:p>
          <a:p>
            <a:pPr marL="0" indent="0">
              <a:buNone/>
            </a:pPr>
            <a:r>
              <a:rPr lang="en-US" dirty="0"/>
              <a:t>The meaning of Mathematics is – ‘The science in which calculations are prime’.</a:t>
            </a:r>
          </a:p>
          <a:p>
            <a:pPr marL="0" indent="0">
              <a:buNone/>
            </a:pPr>
            <a:r>
              <a:rPr lang="en-US" dirty="0"/>
              <a:t>We can say that Mathematics is the science of number or space. It is the science of measurement, quantity and magnitude.</a:t>
            </a:r>
          </a:p>
          <a:p>
            <a:pPr marL="0" indent="0">
              <a:buNone/>
            </a:pPr>
            <a:r>
              <a:rPr lang="en-US" dirty="0"/>
              <a:t>Mathematics has originated from numbers and Number system is a special field of it, by which other branches of Mathematics are developed.</a:t>
            </a:r>
          </a:p>
          <a:p>
            <a:pPr marL="0" indent="0">
              <a:buNone/>
            </a:pPr>
            <a:endParaRPr lang="en-US" dirty="0"/>
          </a:p>
        </p:txBody>
      </p:sp>
    </p:spTree>
    <p:extLst>
      <p:ext uri="{BB962C8B-B14F-4D97-AF65-F5344CB8AC3E}">
        <p14:creationId xmlns:p14="http://schemas.microsoft.com/office/powerpoint/2010/main" val="837255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B1809-73D9-4618-82D5-B5D52711E88D}"/>
              </a:ext>
            </a:extLst>
          </p:cNvPr>
          <p:cNvSpPr>
            <a:spLocks noGrp="1"/>
          </p:cNvSpPr>
          <p:nvPr>
            <p:ph type="title"/>
          </p:nvPr>
        </p:nvSpPr>
        <p:spPr/>
        <p:txBody>
          <a:bodyPr/>
          <a:lstStyle/>
          <a:p>
            <a:pPr algn="ctr"/>
            <a:r>
              <a:rPr lang="en-US" dirty="0"/>
              <a:t>Definition of Mathematics</a:t>
            </a:r>
          </a:p>
        </p:txBody>
      </p:sp>
      <p:sp>
        <p:nvSpPr>
          <p:cNvPr id="3" name="Content Placeholder 2">
            <a:extLst>
              <a:ext uri="{FF2B5EF4-FFF2-40B4-BE49-F238E27FC236}">
                <a16:creationId xmlns:a16="http://schemas.microsoft.com/office/drawing/2014/main" id="{E0DCE807-CC5C-46E2-9DC3-E09B8F0B8338}"/>
              </a:ext>
            </a:extLst>
          </p:cNvPr>
          <p:cNvSpPr>
            <a:spLocks noGrp="1"/>
          </p:cNvSpPr>
          <p:nvPr>
            <p:ph idx="1"/>
          </p:nvPr>
        </p:nvSpPr>
        <p:spPr/>
        <p:txBody>
          <a:bodyPr>
            <a:normAutofit fontScale="77500" lnSpcReduction="20000"/>
          </a:bodyPr>
          <a:lstStyle/>
          <a:p>
            <a:r>
              <a:rPr lang="en-US" dirty="0"/>
              <a:t>Oxford English Dictionary defines-</a:t>
            </a:r>
          </a:p>
          <a:p>
            <a:pPr marL="0" indent="0">
              <a:buNone/>
            </a:pPr>
            <a:r>
              <a:rPr lang="en-US" dirty="0"/>
              <a:t> “Mathematics as an “abstract science which investigates deductively the conclusions implicit in the elementary conception of spatial and numerical relations”.</a:t>
            </a:r>
          </a:p>
          <a:p>
            <a:r>
              <a:rPr lang="en-US" dirty="0"/>
              <a:t>American Heritage Dictionary defines-</a:t>
            </a:r>
          </a:p>
          <a:p>
            <a:pPr marL="0" indent="0">
              <a:buNone/>
            </a:pPr>
            <a:r>
              <a:rPr lang="en-US" dirty="0"/>
              <a:t> Mathematics as “the study of measurements, properties, relationships of quantities and sets, using the numbers and symbols”.</a:t>
            </a:r>
          </a:p>
          <a:p>
            <a:r>
              <a:rPr lang="en-US" dirty="0"/>
              <a:t>According to Galileo- “Mathematics is the language in which God has written the universe”.</a:t>
            </a:r>
          </a:p>
          <a:p>
            <a:r>
              <a:rPr lang="en-US" dirty="0"/>
              <a:t>Aristotle defined Mathematics as “the science of quantity”.</a:t>
            </a:r>
          </a:p>
          <a:p>
            <a:r>
              <a:rPr lang="en-US" dirty="0"/>
              <a:t>Auguste Comte defined as “the science of indirect measurement”.</a:t>
            </a:r>
          </a:p>
          <a:p>
            <a:r>
              <a:rPr lang="en-US" dirty="0"/>
              <a:t>Kant defined as “the study of indispensable instrument of all physical researches”.</a:t>
            </a:r>
          </a:p>
          <a:p>
            <a:r>
              <a:rPr lang="en-US" dirty="0"/>
              <a:t>Gauss stated as “the Gateway and key to all sciences.</a:t>
            </a:r>
          </a:p>
          <a:p>
            <a:r>
              <a:rPr lang="en-US" dirty="0"/>
              <a:t>All the above definitions emphasis mathematics as a tool especially suited for dealing with scientific concepts.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6293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5A1DD-1833-48A2-A499-CD156DA00D03}"/>
              </a:ext>
            </a:extLst>
          </p:cNvPr>
          <p:cNvSpPr>
            <a:spLocks noGrp="1"/>
          </p:cNvSpPr>
          <p:nvPr>
            <p:ph type="title"/>
          </p:nvPr>
        </p:nvSpPr>
        <p:spPr/>
        <p:txBody>
          <a:bodyPr/>
          <a:lstStyle/>
          <a:p>
            <a:r>
              <a:rPr lang="en-US" dirty="0"/>
              <a:t>National policy on Education 1986</a:t>
            </a:r>
          </a:p>
        </p:txBody>
      </p:sp>
      <p:sp>
        <p:nvSpPr>
          <p:cNvPr id="3" name="Content Placeholder 2">
            <a:extLst>
              <a:ext uri="{FF2B5EF4-FFF2-40B4-BE49-F238E27FC236}">
                <a16:creationId xmlns:a16="http://schemas.microsoft.com/office/drawing/2014/main" id="{1C6EA063-AF85-4050-A856-E10ADFD9069E}"/>
              </a:ext>
            </a:extLst>
          </p:cNvPr>
          <p:cNvSpPr>
            <a:spLocks noGrp="1"/>
          </p:cNvSpPr>
          <p:nvPr>
            <p:ph idx="1"/>
          </p:nvPr>
        </p:nvSpPr>
        <p:spPr/>
        <p:txBody>
          <a:bodyPr/>
          <a:lstStyle/>
          <a:p>
            <a:r>
              <a:rPr lang="en-US" dirty="0"/>
              <a:t>Mathematics should be </a:t>
            </a:r>
            <a:r>
              <a:rPr lang="en-US" dirty="0" err="1"/>
              <a:t>visualised</a:t>
            </a:r>
            <a:r>
              <a:rPr lang="en-US" dirty="0"/>
              <a:t> as the vehicle to train a child to think, reason, analyze and to articulate logically.</a:t>
            </a:r>
          </a:p>
          <a:p>
            <a:r>
              <a:rPr lang="en-US" dirty="0"/>
              <a:t>Apart from being a specific subject, it should be treated as a concomitant to any subject involving analysis and reasoning.</a:t>
            </a:r>
          </a:p>
        </p:txBody>
      </p:sp>
    </p:spTree>
    <p:extLst>
      <p:ext uri="{BB962C8B-B14F-4D97-AF65-F5344CB8AC3E}">
        <p14:creationId xmlns:p14="http://schemas.microsoft.com/office/powerpoint/2010/main" val="3920367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24470-BE4A-4799-BDB8-31E18E189D80}"/>
              </a:ext>
            </a:extLst>
          </p:cNvPr>
          <p:cNvSpPr>
            <a:spLocks noGrp="1"/>
          </p:cNvSpPr>
          <p:nvPr>
            <p:ph type="title"/>
          </p:nvPr>
        </p:nvSpPr>
        <p:spPr/>
        <p:txBody>
          <a:bodyPr/>
          <a:lstStyle/>
          <a:p>
            <a:pPr algn="ctr"/>
            <a:r>
              <a:rPr lang="en-US" dirty="0"/>
              <a:t>Nature of Mathematics </a:t>
            </a:r>
          </a:p>
        </p:txBody>
      </p:sp>
      <p:sp>
        <p:nvSpPr>
          <p:cNvPr id="3" name="Content Placeholder 2">
            <a:extLst>
              <a:ext uri="{FF2B5EF4-FFF2-40B4-BE49-F238E27FC236}">
                <a16:creationId xmlns:a16="http://schemas.microsoft.com/office/drawing/2014/main" id="{6FEC96CB-4303-4A04-9A73-79D38B06FE44}"/>
              </a:ext>
            </a:extLst>
          </p:cNvPr>
          <p:cNvSpPr>
            <a:spLocks noGrp="1"/>
          </p:cNvSpPr>
          <p:nvPr>
            <p:ph idx="1"/>
          </p:nvPr>
        </p:nvSpPr>
        <p:spPr/>
        <p:txBody>
          <a:bodyPr>
            <a:normAutofit/>
          </a:bodyPr>
          <a:lstStyle/>
          <a:p>
            <a:r>
              <a:rPr lang="en-US" dirty="0"/>
              <a:t>Is a science of numbers, magnitude, measurement, logical reasoning and space.</a:t>
            </a:r>
          </a:p>
          <a:p>
            <a:r>
              <a:rPr lang="en-US" dirty="0"/>
              <a:t>Own language- signs, symbols, terms and operations.</a:t>
            </a:r>
          </a:p>
          <a:p>
            <a:r>
              <a:rPr lang="en-US" dirty="0"/>
              <a:t>Involves man’s high cognitive powers.</a:t>
            </a:r>
          </a:p>
          <a:p>
            <a:r>
              <a:rPr lang="en-US" dirty="0"/>
              <a:t>Has own tools like intuition, logic, reasoning, analysis etc.</a:t>
            </a:r>
          </a:p>
          <a:p>
            <a:r>
              <a:rPr lang="en-US" dirty="0"/>
              <a:t>Helps in drawing conclusions and interpreting various ideas.</a:t>
            </a:r>
          </a:p>
          <a:p>
            <a:r>
              <a:rPr lang="en-US" dirty="0"/>
              <a:t>The tool specially suited for dealing with abstract ideas.</a:t>
            </a:r>
          </a:p>
          <a:p>
            <a:r>
              <a:rPr lang="en-US" dirty="0"/>
              <a:t>It helps in solving the problems of our life.</a:t>
            </a:r>
          </a:p>
          <a:p>
            <a:r>
              <a:rPr lang="en-US" dirty="0"/>
              <a:t>Helps to develop self confidence, reasoning, logical, critical </a:t>
            </a:r>
            <a:r>
              <a:rPr lang="en-US" dirty="0" err="1"/>
              <a:t>thinking,self</a:t>
            </a:r>
            <a:r>
              <a:rPr lang="en-US" dirty="0"/>
              <a:t> reliance, sense of appreciation, scientific attitude.</a:t>
            </a:r>
          </a:p>
        </p:txBody>
      </p:sp>
    </p:spTree>
    <p:extLst>
      <p:ext uri="{BB962C8B-B14F-4D97-AF65-F5344CB8AC3E}">
        <p14:creationId xmlns:p14="http://schemas.microsoft.com/office/powerpoint/2010/main" val="3289403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D02D-F4AA-4A0D-9A99-93F5E468263C}"/>
              </a:ext>
            </a:extLst>
          </p:cNvPr>
          <p:cNvSpPr>
            <a:spLocks noGrp="1"/>
          </p:cNvSpPr>
          <p:nvPr>
            <p:ph type="title"/>
          </p:nvPr>
        </p:nvSpPr>
        <p:spPr/>
        <p:txBody>
          <a:bodyPr/>
          <a:lstStyle/>
          <a:p>
            <a:pPr algn="ctr"/>
            <a:r>
              <a:rPr lang="en-US" dirty="0"/>
              <a:t>Characteristics of Mathematics</a:t>
            </a:r>
          </a:p>
        </p:txBody>
      </p:sp>
      <p:sp>
        <p:nvSpPr>
          <p:cNvPr id="3" name="Content Placeholder 2">
            <a:extLst>
              <a:ext uri="{FF2B5EF4-FFF2-40B4-BE49-F238E27FC236}">
                <a16:creationId xmlns:a16="http://schemas.microsoft.com/office/drawing/2014/main" id="{E748BC62-DC33-4DA3-B9D7-1B11D8A86FBB}"/>
              </a:ext>
            </a:extLst>
          </p:cNvPr>
          <p:cNvSpPr>
            <a:spLocks noGrp="1"/>
          </p:cNvSpPr>
          <p:nvPr>
            <p:ph idx="1"/>
          </p:nvPr>
        </p:nvSpPr>
        <p:spPr/>
        <p:txBody>
          <a:bodyPr/>
          <a:lstStyle/>
          <a:p>
            <a:r>
              <a:rPr lang="en-US" dirty="0"/>
              <a:t>It is the science of calculations.</a:t>
            </a:r>
          </a:p>
          <a:p>
            <a:r>
              <a:rPr lang="en-US" dirty="0"/>
              <a:t>It is the abstract form of science.</a:t>
            </a:r>
          </a:p>
          <a:p>
            <a:r>
              <a:rPr lang="en-US" dirty="0"/>
              <a:t>It deals with quantitative facts and relationship.</a:t>
            </a:r>
          </a:p>
          <a:p>
            <a:r>
              <a:rPr lang="en-US" dirty="0"/>
              <a:t>It is the science of measurement, quantity and magnitude.</a:t>
            </a:r>
          </a:p>
          <a:p>
            <a:r>
              <a:rPr lang="en-US" dirty="0"/>
              <a:t>It is the systematized organized and abstract branch of science.</a:t>
            </a:r>
          </a:p>
          <a:p>
            <a:r>
              <a:rPr lang="en-US" dirty="0"/>
              <a:t>It is a science of logical reasoning.</a:t>
            </a:r>
          </a:p>
          <a:p>
            <a:r>
              <a:rPr lang="en-US" dirty="0"/>
              <a:t>It is an inductive and experimental science.</a:t>
            </a:r>
          </a:p>
        </p:txBody>
      </p:sp>
    </p:spTree>
    <p:extLst>
      <p:ext uri="{BB962C8B-B14F-4D97-AF65-F5344CB8AC3E}">
        <p14:creationId xmlns:p14="http://schemas.microsoft.com/office/powerpoint/2010/main" val="1150132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3842C-93DD-4E86-B2B7-F2839722D919}"/>
              </a:ext>
            </a:extLst>
          </p:cNvPr>
          <p:cNvSpPr>
            <a:spLocks noGrp="1"/>
          </p:cNvSpPr>
          <p:nvPr>
            <p:ph type="title"/>
          </p:nvPr>
        </p:nvSpPr>
        <p:spPr/>
        <p:txBody>
          <a:bodyPr/>
          <a:lstStyle/>
          <a:p>
            <a:pPr algn="ctr"/>
            <a:r>
              <a:rPr lang="en-US" dirty="0"/>
              <a:t>History of Mathematics</a:t>
            </a:r>
          </a:p>
        </p:txBody>
      </p:sp>
      <p:sp>
        <p:nvSpPr>
          <p:cNvPr id="3" name="Content Placeholder 2">
            <a:extLst>
              <a:ext uri="{FF2B5EF4-FFF2-40B4-BE49-F238E27FC236}">
                <a16:creationId xmlns:a16="http://schemas.microsoft.com/office/drawing/2014/main" id="{F4BE9E2D-2376-404C-A5D3-024125F82F8F}"/>
              </a:ext>
            </a:extLst>
          </p:cNvPr>
          <p:cNvSpPr>
            <a:spLocks noGrp="1"/>
          </p:cNvSpPr>
          <p:nvPr>
            <p:ph idx="1"/>
          </p:nvPr>
        </p:nvSpPr>
        <p:spPr/>
        <p:txBody>
          <a:bodyPr>
            <a:normAutofit lnSpcReduction="10000"/>
          </a:bodyPr>
          <a:lstStyle/>
          <a:p>
            <a:r>
              <a:rPr lang="en-US" dirty="0"/>
              <a:t>The history of Mathematics is nearly as old as civilization itself.</a:t>
            </a:r>
          </a:p>
          <a:p>
            <a:r>
              <a:rPr lang="en-US" dirty="0"/>
              <a:t>It evolved from simple counting, measurement and calculation etc.</a:t>
            </a:r>
          </a:p>
          <a:p>
            <a:r>
              <a:rPr lang="en-US" dirty="0"/>
              <a:t>Egyptians used measurement based on body parts like palm, elbow etc.</a:t>
            </a:r>
          </a:p>
          <a:p>
            <a:r>
              <a:rPr lang="en-US" dirty="0"/>
              <a:t>Decimal numeric system was developed based on our 10 fingers.</a:t>
            </a:r>
          </a:p>
          <a:p>
            <a:r>
              <a:rPr lang="en-US" dirty="0"/>
              <a:t>Greeks- Geometry, Idea of infinity, Pythagoras theorem etc.</a:t>
            </a:r>
          </a:p>
          <a:p>
            <a:r>
              <a:rPr lang="en-US" dirty="0"/>
              <a:t>Romans- Roman numerals, Practical applications.</a:t>
            </a:r>
          </a:p>
          <a:p>
            <a:r>
              <a:rPr lang="en-US" dirty="0"/>
              <a:t>Mayan Society- Astronomy and calendar calculations.</a:t>
            </a:r>
          </a:p>
          <a:p>
            <a:r>
              <a:rPr lang="en-US" dirty="0"/>
              <a:t>Indians-Arithmetic operations, the idea of zero.</a:t>
            </a:r>
          </a:p>
          <a:p>
            <a:r>
              <a:rPr lang="en-US" dirty="0"/>
              <a:t>Today, the mathematics that we study is a result of investigation and research done in the past.</a:t>
            </a:r>
          </a:p>
          <a:p>
            <a:pPr marL="0"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282207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5B194-7499-41B4-BF79-C35031D8433C}"/>
              </a:ext>
            </a:extLst>
          </p:cNvPr>
          <p:cNvSpPr>
            <a:spLocks noGrp="1"/>
          </p:cNvSpPr>
          <p:nvPr>
            <p:ph type="title"/>
          </p:nvPr>
        </p:nvSpPr>
        <p:spPr/>
        <p:txBody>
          <a:bodyPr>
            <a:normAutofit fontScale="90000"/>
          </a:bodyPr>
          <a:lstStyle/>
          <a:p>
            <a:r>
              <a:rPr lang="en-US" dirty="0"/>
              <a:t>Importance of Knowledge of History of Mathematics to a Mathematics Teacher</a:t>
            </a:r>
          </a:p>
        </p:txBody>
      </p:sp>
      <p:sp>
        <p:nvSpPr>
          <p:cNvPr id="3" name="Content Placeholder 2">
            <a:extLst>
              <a:ext uri="{FF2B5EF4-FFF2-40B4-BE49-F238E27FC236}">
                <a16:creationId xmlns:a16="http://schemas.microsoft.com/office/drawing/2014/main" id="{C804C4E6-FAE6-47F5-8936-53DEDA5F71B1}"/>
              </a:ext>
            </a:extLst>
          </p:cNvPr>
          <p:cNvSpPr>
            <a:spLocks noGrp="1"/>
          </p:cNvSpPr>
          <p:nvPr>
            <p:ph idx="1"/>
          </p:nvPr>
        </p:nvSpPr>
        <p:spPr/>
        <p:txBody>
          <a:bodyPr>
            <a:normAutofit/>
          </a:bodyPr>
          <a:lstStyle/>
          <a:p>
            <a:pPr marL="0" indent="0">
              <a:buNone/>
            </a:pPr>
            <a:r>
              <a:rPr lang="en-US" dirty="0"/>
              <a:t> Some important values of the history of mathematics are as follows:</a:t>
            </a:r>
          </a:p>
          <a:p>
            <a:r>
              <a:rPr lang="en-US" dirty="0"/>
              <a:t>Knowing the history of Mathematics makes the students to appreciate the development and progress of mankind over the years.</a:t>
            </a:r>
          </a:p>
          <a:p>
            <a:r>
              <a:rPr lang="en-US" dirty="0"/>
              <a:t>By having the historical knowledge, the teacher can teach dynamically and introduce mathematical terms, concepts and conventions effectively.</a:t>
            </a:r>
          </a:p>
          <a:p>
            <a:r>
              <a:rPr lang="en-US" dirty="0"/>
              <a:t>Many mathematical concepts can be introduced in the class by discussing their history.</a:t>
            </a:r>
          </a:p>
          <a:p>
            <a:r>
              <a:rPr lang="en-US" dirty="0"/>
              <a:t>Historical background of mathematics will enable the teacher to present it as a dynamic and progressive subject with full of human interest.</a:t>
            </a:r>
          </a:p>
          <a:p>
            <a:r>
              <a:rPr lang="en-US" dirty="0"/>
              <a:t>History of mathematics will not only remind us what we have but help us to improve our knowledge. </a:t>
            </a:r>
          </a:p>
          <a:p>
            <a:pPr marL="0" indent="0">
              <a:buNone/>
            </a:pPr>
            <a:endParaRPr lang="en-US" dirty="0"/>
          </a:p>
        </p:txBody>
      </p:sp>
    </p:spTree>
    <p:extLst>
      <p:ext uri="{BB962C8B-B14F-4D97-AF65-F5344CB8AC3E}">
        <p14:creationId xmlns:p14="http://schemas.microsoft.com/office/powerpoint/2010/main" val="1569972431"/>
      </p:ext>
    </p:extLst>
  </p:cSld>
  <p:clrMapOvr>
    <a:masterClrMapping/>
  </p:clrMapOvr>
</p:sld>
</file>

<file path=ppt/theme/theme1.xml><?xml version="1.0" encoding="utf-8"?>
<a:theme xmlns:a="http://schemas.openxmlformats.org/drawingml/2006/main" name="Wis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TM02892315[[fn=Wisp]]</Template>
  <TotalTime>673</TotalTime>
  <Words>1671</Words>
  <Application>Microsoft Office PowerPoint</Application>
  <PresentationFormat>Widescreen</PresentationFormat>
  <Paragraphs>125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Wisp</vt:lpstr>
      <vt:lpstr>Bed : 1st Sem. Paper C5.  Understanding Disciplines and Subjects Unit III : Mathematics as a subject and discipline.</vt:lpstr>
      <vt:lpstr>After completing this unit you will be able to</vt:lpstr>
      <vt:lpstr>Meaning Of Mathematics</vt:lpstr>
      <vt:lpstr>Definition of Mathematics</vt:lpstr>
      <vt:lpstr>National policy on Education 1986</vt:lpstr>
      <vt:lpstr>Nature of Mathematics </vt:lpstr>
      <vt:lpstr>Characteristics of Mathematics</vt:lpstr>
      <vt:lpstr>History of Mathematics</vt:lpstr>
      <vt:lpstr>Importance of Knowledge of History of Mathematics to a Mathematics Teacher</vt:lpstr>
      <vt:lpstr>PowerPoint Presentation</vt:lpstr>
      <vt:lpstr>Contribution of Indian Mathematicians</vt:lpstr>
      <vt:lpstr>Methods of Teaching Mathematics</vt:lpstr>
      <vt:lpstr>PowerPoint Presentation</vt:lpstr>
      <vt:lpstr>PowerPoint Presentation</vt:lpstr>
      <vt:lpstr>PowerPoint Presentation</vt:lpstr>
      <vt:lpstr>Place of Mathematics in School Curriculum</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 : 1st Sem. Paper C5.  Understanding Disciplines and Subjects Unit III : Mathematics as a subject and discipline.</dc:title>
  <dc:creator>Arkadeep Majumder</dc:creator>
  <cp:lastModifiedBy>Arkadeep Majumder</cp:lastModifiedBy>
  <cp:revision>8</cp:revision>
  <dcterms:created xsi:type="dcterms:W3CDTF">2022-03-04T13:06:42Z</dcterms:created>
  <dcterms:modified xsi:type="dcterms:W3CDTF">2022-06-01T13:49:30Z</dcterms:modified>
</cp:coreProperties>
</file>