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75" r:id="rId2"/>
    <p:sldId id="277" r:id="rId3"/>
    <p:sldId id="257" r:id="rId4"/>
    <p:sldId id="276" r:id="rId5"/>
    <p:sldId id="259" r:id="rId6"/>
    <p:sldId id="258"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692062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249044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0FD511-D3C0-4E0E-B192-B13E988865E8}"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09629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298663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0FD511-D3C0-4E0E-B192-B13E988865E8}"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176086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2985672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3795797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2175150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413052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3482448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841231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71641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57806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025312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1830982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61085-BB4D-434A-AAD9-F0689C6E972F}" type="datetimeFigureOut">
              <a:rPr lang="en-US" smtClean="0"/>
              <a:pPr/>
              <a:t>12/22/2022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2067287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F61085-BB4D-434A-AAD9-F0689C6E972F}" type="datetimeFigureOut">
              <a:rPr lang="en-US" smtClean="0"/>
              <a:pPr/>
              <a:t>12/22/2022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80FD511-D3C0-4E0E-B192-B13E988865E8}" type="slidenum">
              <a:rPr lang="en-US" smtClean="0"/>
              <a:pPr/>
              <a:t>‹#›</a:t>
            </a:fld>
            <a:endParaRPr lang="en-US"/>
          </a:p>
        </p:txBody>
      </p:sp>
    </p:spTree>
    <p:extLst>
      <p:ext uri="{BB962C8B-B14F-4D97-AF65-F5344CB8AC3E}">
        <p14:creationId xmlns:p14="http://schemas.microsoft.com/office/powerpoint/2010/main" xmlns="" val="31552559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 xmlns:a16="http://schemas.microsoft.com/office/drawing/2014/main" id="{DC6BA8B8-84C4-4DB0-8F4A-A1DE8140F0D9}"/>
              </a:ext>
            </a:extLst>
          </p:cNvPr>
          <p:cNvSpPr>
            <a:spLocks noGrp="1"/>
          </p:cNvSpPr>
          <p:nvPr>
            <p:ph idx="1"/>
          </p:nvPr>
        </p:nvSpPr>
        <p:spPr>
          <a:xfrm>
            <a:off x="0" y="1143000"/>
            <a:ext cx="12191999" cy="5714999"/>
          </a:xfrm>
        </p:spPr>
        <p:txBody>
          <a:bodyPr>
            <a:normAutofit/>
          </a:bodyPr>
          <a:lstStyle/>
          <a:p>
            <a:pPr marL="45720" indent="0" algn="just">
              <a:buNone/>
            </a:pPr>
            <a:r>
              <a:rPr lang="en-US" sz="6000" dirty="0" smtClean="0">
                <a:solidFill>
                  <a:srgbClr val="002060"/>
                </a:solidFill>
                <a:latin typeface="Times New Roman" panose="02020603050405020304" pitchFamily="18" charset="0"/>
                <a:cs typeface="Times New Roman" panose="02020603050405020304" pitchFamily="18" charset="0"/>
              </a:rPr>
              <a:t>1.0 Reading Skills</a:t>
            </a:r>
          </a:p>
          <a:p>
            <a:pPr marL="45720" indent="0" algn="just">
              <a:buNone/>
            </a:pPr>
            <a:r>
              <a:rPr lang="en-US" sz="6000" dirty="0" smtClean="0">
                <a:solidFill>
                  <a:srgbClr val="002060"/>
                </a:solidFill>
                <a:latin typeface="Times New Roman" panose="02020603050405020304" pitchFamily="18" charset="0"/>
                <a:cs typeface="Times New Roman" panose="02020603050405020304" pitchFamily="18" charset="0"/>
              </a:rPr>
              <a:t>2.0 Levels of Reading</a:t>
            </a:r>
          </a:p>
          <a:p>
            <a:pPr marL="45720" indent="0" algn="just">
              <a:buNone/>
            </a:pPr>
            <a:r>
              <a:rPr lang="en-US" sz="6000" dirty="0" smtClean="0">
                <a:solidFill>
                  <a:srgbClr val="002060"/>
                </a:solidFill>
                <a:latin typeface="Times New Roman" panose="02020603050405020304" pitchFamily="18" charset="0"/>
                <a:cs typeface="Times New Roman" panose="02020603050405020304" pitchFamily="18" charset="0"/>
              </a:rPr>
              <a:t>3.0 Types of Reading(Oral, Silent)</a:t>
            </a:r>
          </a:p>
          <a:p>
            <a:pPr marL="45720" indent="0" algn="just">
              <a:buNone/>
            </a:pPr>
            <a:r>
              <a:rPr lang="en-US" sz="6000" dirty="0" smtClean="0">
                <a:solidFill>
                  <a:srgbClr val="002060"/>
                </a:solidFill>
                <a:latin typeface="Times New Roman" panose="02020603050405020304" pitchFamily="18" charset="0"/>
                <a:cs typeface="Times New Roman" panose="02020603050405020304" pitchFamily="18" charset="0"/>
              </a:rPr>
              <a:t>4.0 Methodology of reading</a:t>
            </a:r>
          </a:p>
        </p:txBody>
      </p:sp>
      <p:sp>
        <p:nvSpPr>
          <p:cNvPr id="7" name="Title 6">
            <a:extLst>
              <a:ext uri="{FF2B5EF4-FFF2-40B4-BE49-F238E27FC236}">
                <a16:creationId xmlns="" xmlns:a16="http://schemas.microsoft.com/office/drawing/2014/main" id="{C59B7AD7-3EF4-4F20-A399-0357E338839F}"/>
              </a:ext>
            </a:extLst>
          </p:cNvPr>
          <p:cNvSpPr>
            <a:spLocks noGrp="1"/>
          </p:cNvSpPr>
          <p:nvPr>
            <p:ph type="title"/>
          </p:nvPr>
        </p:nvSpPr>
        <p:spPr>
          <a:xfrm>
            <a:off x="0" y="1"/>
            <a:ext cx="12191999" cy="962525"/>
          </a:xfrm>
        </p:spPr>
        <p:txBody>
          <a:bodyPr>
            <a:normAutofit fontScale="90000"/>
          </a:bodyPr>
          <a:lstStyle/>
          <a:p>
            <a:pPr algn="ctr"/>
            <a:r>
              <a:rPr lang="en-IN" sz="3200" b="1" dirty="0" err="1" smtClean="0">
                <a:solidFill>
                  <a:srgbClr val="002060"/>
                </a:solidFill>
                <a:latin typeface="Times New Roman" panose="02020603050405020304" pitchFamily="18" charset="0"/>
                <a:cs typeface="Times New Roman" panose="02020603050405020304" pitchFamily="18" charset="0"/>
              </a:rPr>
              <a:t>B.Ed</a:t>
            </a:r>
            <a:r>
              <a:rPr lang="en-IN" sz="3200" b="1" dirty="0" smtClean="0">
                <a:solidFill>
                  <a:srgbClr val="002060"/>
                </a:solidFill>
                <a:latin typeface="Times New Roman" panose="02020603050405020304" pitchFamily="18" charset="0"/>
                <a:cs typeface="Times New Roman" panose="02020603050405020304" pitchFamily="18" charset="0"/>
              </a:rPr>
              <a:t> 1</a:t>
            </a:r>
            <a:r>
              <a:rPr lang="en-IN" sz="3200" b="1" baseline="30000" dirty="0" smtClean="0">
                <a:solidFill>
                  <a:srgbClr val="002060"/>
                </a:solidFill>
                <a:latin typeface="Times New Roman" panose="02020603050405020304" pitchFamily="18" charset="0"/>
                <a:cs typeface="Times New Roman" panose="02020603050405020304" pitchFamily="18" charset="0"/>
              </a:rPr>
              <a:t>st</a:t>
            </a:r>
            <a:r>
              <a:rPr lang="en-IN" sz="3200" b="1" dirty="0" smtClean="0">
                <a:solidFill>
                  <a:srgbClr val="002060"/>
                </a:solidFill>
                <a:latin typeface="Times New Roman" panose="02020603050405020304" pitchFamily="18" charset="0"/>
                <a:cs typeface="Times New Roman" panose="02020603050405020304" pitchFamily="18" charset="0"/>
              </a:rPr>
              <a:t> </a:t>
            </a:r>
            <a:r>
              <a:rPr lang="en-IN" sz="3200" dirty="0" err="1" smtClean="0">
                <a:solidFill>
                  <a:srgbClr val="002060"/>
                </a:solidFill>
                <a:latin typeface="Times New Roman" panose="02020603050405020304" pitchFamily="18" charset="0"/>
                <a:cs typeface="Times New Roman" panose="02020603050405020304" pitchFamily="18" charset="0"/>
              </a:rPr>
              <a:t>Sem</a:t>
            </a:r>
            <a:r>
              <a:rPr lang="en-IN" sz="3200" dirty="0" smtClean="0">
                <a:solidFill>
                  <a:srgbClr val="002060"/>
                </a:solidFill>
                <a:latin typeface="Times New Roman" panose="02020603050405020304" pitchFamily="18" charset="0"/>
                <a:cs typeface="Times New Roman" panose="02020603050405020304" pitchFamily="18" charset="0"/>
              </a:rPr>
              <a:t> </a:t>
            </a:r>
            <a:r>
              <a:rPr lang="en-IN" sz="3200" b="1" dirty="0" smtClean="0">
                <a:solidFill>
                  <a:srgbClr val="002060"/>
                </a:solidFill>
                <a:latin typeface="Times New Roman" panose="02020603050405020304" pitchFamily="18" charset="0"/>
                <a:cs typeface="Times New Roman" panose="02020603050405020304" pitchFamily="18" charset="0"/>
              </a:rPr>
              <a:t>Presentation</a:t>
            </a:r>
            <a:r>
              <a:rPr lang="en-IN" sz="3200" dirty="0">
                <a:solidFill>
                  <a:srgbClr val="002060"/>
                </a:solidFill>
                <a:latin typeface="Times New Roman" panose="02020603050405020304" pitchFamily="18" charset="0"/>
                <a:cs typeface="Times New Roman" panose="02020603050405020304" pitchFamily="18" charset="0"/>
              </a:rPr>
              <a:t/>
            </a:r>
            <a:br>
              <a:rPr lang="en-IN" sz="3200" dirty="0">
                <a:solidFill>
                  <a:srgbClr val="002060"/>
                </a:solidFill>
                <a:latin typeface="Times New Roman" panose="02020603050405020304" pitchFamily="18" charset="0"/>
                <a:cs typeface="Times New Roman" panose="02020603050405020304" pitchFamily="18" charset="0"/>
              </a:rPr>
            </a:br>
            <a:r>
              <a:rPr lang="en-IN" sz="3200" dirty="0" smtClean="0">
                <a:solidFill>
                  <a:srgbClr val="002060"/>
                </a:solidFill>
                <a:latin typeface="Times New Roman" panose="02020603050405020304" pitchFamily="18" charset="0"/>
                <a:cs typeface="Times New Roman" panose="02020603050405020304" pitchFamily="18" charset="0"/>
              </a:rPr>
              <a:t>On Paper-EPC1, Unit-2</a:t>
            </a:r>
            <a:endParaRPr lang="en-IN" sz="3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9946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BA2AC6-C308-40D1-955D-3D34B493342E}"/>
              </a:ext>
            </a:extLst>
          </p:cNvPr>
          <p:cNvSpPr>
            <a:spLocks noGrp="1"/>
          </p:cNvSpPr>
          <p:nvPr>
            <p:ph type="title"/>
          </p:nvPr>
        </p:nvSpPr>
        <p:spPr/>
        <p:txBody>
          <a:bodyPr/>
          <a:lstStyle/>
          <a:p>
            <a:r>
              <a:rPr lang="en-US" b="1" u="sng" dirty="0"/>
              <a:t>Ways to Develop Critical Reading Skill</a:t>
            </a:r>
          </a:p>
        </p:txBody>
      </p:sp>
      <p:sp>
        <p:nvSpPr>
          <p:cNvPr id="3" name="Content Placeholder 2">
            <a:extLst>
              <a:ext uri="{FF2B5EF4-FFF2-40B4-BE49-F238E27FC236}">
                <a16:creationId xmlns:a16="http://schemas.microsoft.com/office/drawing/2014/main" xmlns="" id="{2B5D0C16-C675-48D5-A6F1-A397EDF23A50}"/>
              </a:ext>
            </a:extLst>
          </p:cNvPr>
          <p:cNvSpPr>
            <a:spLocks noGrp="1"/>
          </p:cNvSpPr>
          <p:nvPr>
            <p:ph idx="1"/>
          </p:nvPr>
        </p:nvSpPr>
        <p:spPr/>
        <p:txBody>
          <a:bodyPr/>
          <a:lstStyle/>
          <a:p>
            <a:pPr marL="0" indent="0">
              <a:buNone/>
            </a:pPr>
            <a:r>
              <a:rPr lang="en-US" dirty="0"/>
              <a:t> To develop critical reading skill, one should follow the following measures:</a:t>
            </a:r>
          </a:p>
          <a:p>
            <a:r>
              <a:rPr lang="en-US" dirty="0"/>
              <a:t>Reader should decide the goal or the nature of his or her area of interest.</a:t>
            </a:r>
          </a:p>
          <a:p>
            <a:r>
              <a:rPr lang="en-US" dirty="0"/>
              <a:t>Selection of the book must be made on the basis of the area of interest.</a:t>
            </a:r>
          </a:p>
          <a:p>
            <a:r>
              <a:rPr lang="en-US" dirty="0"/>
              <a:t>After the selection of the text, reader should further specify the area of interest.</a:t>
            </a:r>
          </a:p>
          <a:p>
            <a:r>
              <a:rPr lang="en-US" dirty="0"/>
              <a:t>Reader can ever activate previous knowledge to ensure better insight.</a:t>
            </a:r>
          </a:p>
          <a:p>
            <a:endParaRPr lang="en-US" dirty="0"/>
          </a:p>
        </p:txBody>
      </p:sp>
    </p:spTree>
    <p:extLst>
      <p:ext uri="{BB962C8B-B14F-4D97-AF65-F5344CB8AC3E}">
        <p14:creationId xmlns:p14="http://schemas.microsoft.com/office/powerpoint/2010/main" xmlns="" val="2987509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013CB2-8994-4166-A835-C2B519AA62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38BFFAC2-CBEC-410B-8579-D3EA35CE1E84}"/>
              </a:ext>
            </a:extLst>
          </p:cNvPr>
          <p:cNvSpPr>
            <a:spLocks noGrp="1"/>
          </p:cNvSpPr>
          <p:nvPr>
            <p:ph idx="1"/>
          </p:nvPr>
        </p:nvSpPr>
        <p:spPr/>
        <p:txBody>
          <a:bodyPr>
            <a:normAutofit/>
          </a:bodyPr>
          <a:lstStyle/>
          <a:p>
            <a:r>
              <a:rPr lang="en-US" dirty="0"/>
              <a:t>Reader can conduct reading through the proper observation of thinking, opinion formation, analysis and search.</a:t>
            </a:r>
          </a:p>
          <a:p>
            <a:r>
              <a:rPr lang="en-US" dirty="0"/>
              <a:t>After adopting a theory, reader should workout repeatedly to activate the critical faculty of the mind.</a:t>
            </a:r>
          </a:p>
          <a:p>
            <a:r>
              <a:rPr lang="en-US" dirty="0"/>
              <a:t>Apply all expected reading strategies when situation demands.</a:t>
            </a:r>
          </a:p>
          <a:p>
            <a:r>
              <a:rPr lang="en-US" dirty="0"/>
              <a:t>Active the particular organ which will assist your analysis process. </a:t>
            </a:r>
          </a:p>
          <a:p>
            <a:r>
              <a:rPr lang="en-US" dirty="0"/>
              <a:t>Question it. Ask the most relevant question which is associated with your analysis. Feel it as creatively as it is possible. Keep your doubts for long run. Critical reading needs patience.</a:t>
            </a:r>
          </a:p>
          <a:p>
            <a:endParaRPr lang="en-US" dirty="0"/>
          </a:p>
        </p:txBody>
      </p:sp>
    </p:spTree>
    <p:extLst>
      <p:ext uri="{BB962C8B-B14F-4D97-AF65-F5344CB8AC3E}">
        <p14:creationId xmlns:p14="http://schemas.microsoft.com/office/powerpoint/2010/main" xmlns="" val="1771872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4B00B4-5B7B-4389-8931-9682FDC928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B89333ED-2E72-4650-8A6F-88814DF7305C}"/>
              </a:ext>
            </a:extLst>
          </p:cNvPr>
          <p:cNvSpPr>
            <a:spLocks noGrp="1"/>
          </p:cNvSpPr>
          <p:nvPr>
            <p:ph idx="1"/>
          </p:nvPr>
        </p:nvSpPr>
        <p:spPr/>
        <p:txBody>
          <a:bodyPr/>
          <a:lstStyle/>
          <a:p>
            <a:r>
              <a:rPr lang="en-US" dirty="0"/>
              <a:t>Predict the subject. Prediction must be relevant and skill-based. Relate similar ideas. Take your time. Read repeatedly. Visit the library in routine way.</a:t>
            </a:r>
          </a:p>
          <a:p>
            <a:r>
              <a:rPr lang="en-US" dirty="0"/>
              <a:t>Reader should build the main idea. For building the main idea reader can take the assistance of reading strategies like skimming and scanning.</a:t>
            </a:r>
          </a:p>
          <a:p>
            <a:r>
              <a:rPr lang="en-US" dirty="0"/>
              <a:t>Make a synthesis of the entire idea.</a:t>
            </a:r>
          </a:p>
          <a:p>
            <a:r>
              <a:rPr lang="en-US" dirty="0"/>
              <a:t>As critical reading is repeated reading process, keep your patience, concentration and curiosity undisturbed.  </a:t>
            </a:r>
          </a:p>
        </p:txBody>
      </p:sp>
    </p:spTree>
    <p:extLst>
      <p:ext uri="{BB962C8B-B14F-4D97-AF65-F5344CB8AC3E}">
        <p14:creationId xmlns:p14="http://schemas.microsoft.com/office/powerpoint/2010/main" xmlns="" val="285190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028D8-5D49-45B6-B919-DD0406FA166D}"/>
              </a:ext>
            </a:extLst>
          </p:cNvPr>
          <p:cNvSpPr>
            <a:spLocks noGrp="1"/>
          </p:cNvSpPr>
          <p:nvPr>
            <p:ph type="title"/>
          </p:nvPr>
        </p:nvSpPr>
        <p:spPr/>
        <p:txBody>
          <a:bodyPr>
            <a:normAutofit/>
          </a:bodyPr>
          <a:lstStyle/>
          <a:p>
            <a:r>
              <a:rPr lang="en-US" b="1" u="sng" dirty="0"/>
              <a:t>Role of Teachers in arranging critical Reading Skill</a:t>
            </a:r>
          </a:p>
        </p:txBody>
      </p:sp>
      <p:sp>
        <p:nvSpPr>
          <p:cNvPr id="3" name="Content Placeholder 2">
            <a:extLst>
              <a:ext uri="{FF2B5EF4-FFF2-40B4-BE49-F238E27FC236}">
                <a16:creationId xmlns:a16="http://schemas.microsoft.com/office/drawing/2014/main" xmlns="" id="{6FA5CF4A-DF0F-4AD6-B7EC-E17855A09DAB}"/>
              </a:ext>
            </a:extLst>
          </p:cNvPr>
          <p:cNvSpPr>
            <a:spLocks noGrp="1"/>
          </p:cNvSpPr>
          <p:nvPr>
            <p:ph idx="1"/>
          </p:nvPr>
        </p:nvSpPr>
        <p:spPr/>
        <p:txBody>
          <a:bodyPr>
            <a:normAutofit/>
          </a:bodyPr>
          <a:lstStyle/>
          <a:p>
            <a:r>
              <a:rPr lang="en-US" dirty="0"/>
              <a:t>A teacher can help the learner by selecting the goal of reading. </a:t>
            </a:r>
          </a:p>
          <a:p>
            <a:r>
              <a:rPr lang="en-US" dirty="0"/>
              <a:t>Teacher has the scope to encourage the reader to select the text.</a:t>
            </a:r>
          </a:p>
          <a:p>
            <a:r>
              <a:rPr lang="en-US" dirty="0"/>
              <a:t>Teacher can allow learners to adapt with the text and subject.</a:t>
            </a:r>
          </a:p>
          <a:p>
            <a:r>
              <a:rPr lang="en-US" dirty="0"/>
              <a:t>Teacher can provide a view point in choosing a theory for analyzing the text.</a:t>
            </a:r>
          </a:p>
          <a:p>
            <a:r>
              <a:rPr lang="en-US" dirty="0"/>
              <a:t>A teacher can present a model of analytical reading.</a:t>
            </a:r>
          </a:p>
          <a:p>
            <a:r>
              <a:rPr lang="en-US" dirty="0"/>
              <a:t>Teacher as an observer can keep an eye on the proper execution of the strategies which is necessary.</a:t>
            </a:r>
          </a:p>
        </p:txBody>
      </p:sp>
    </p:spTree>
    <p:extLst>
      <p:ext uri="{BB962C8B-B14F-4D97-AF65-F5344CB8AC3E}">
        <p14:creationId xmlns:p14="http://schemas.microsoft.com/office/powerpoint/2010/main" xmlns="" val="49211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A9A948-02E3-437F-A05B-64000E90D83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760BEDFA-DF0A-4D61-B745-9002130AA5E6}"/>
              </a:ext>
            </a:extLst>
          </p:cNvPr>
          <p:cNvSpPr>
            <a:spLocks noGrp="1"/>
          </p:cNvSpPr>
          <p:nvPr>
            <p:ph idx="1"/>
          </p:nvPr>
        </p:nvSpPr>
        <p:spPr/>
        <p:txBody>
          <a:bodyPr>
            <a:normAutofit/>
          </a:bodyPr>
          <a:lstStyle/>
          <a:p>
            <a:r>
              <a:rPr lang="en-US" dirty="0"/>
              <a:t>Teacher as an instructor can advise the reader to activate required organ.</a:t>
            </a:r>
          </a:p>
          <a:p>
            <a:r>
              <a:rPr lang="en-US" dirty="0"/>
              <a:t>Teacher has another fundamental role in guiding the reader to frame analytical questions.</a:t>
            </a:r>
          </a:p>
          <a:p>
            <a:r>
              <a:rPr lang="en-US" dirty="0"/>
              <a:t>A teacher can advise the reader to restrict divergent thinking.</a:t>
            </a:r>
          </a:p>
          <a:p>
            <a:r>
              <a:rPr lang="en-US" dirty="0"/>
              <a:t>Readers are to be instructed in the matter of inference related ideas.</a:t>
            </a:r>
          </a:p>
          <a:p>
            <a:r>
              <a:rPr lang="en-US" dirty="0"/>
              <a:t>If the buildings of main ideas are faulty, guide them in right way.</a:t>
            </a:r>
          </a:p>
          <a:p>
            <a:r>
              <a:rPr lang="en-US" dirty="0"/>
              <a:t>Before they synthesize, suggest them to revise and repeat.</a:t>
            </a:r>
          </a:p>
          <a:p>
            <a:endParaRPr lang="en-US" dirty="0"/>
          </a:p>
        </p:txBody>
      </p:sp>
    </p:spTree>
    <p:extLst>
      <p:ext uri="{BB962C8B-B14F-4D97-AF65-F5344CB8AC3E}">
        <p14:creationId xmlns:p14="http://schemas.microsoft.com/office/powerpoint/2010/main" xmlns="" val="3772974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1B9FA0-DA30-4E40-8FBD-13B6231D4C40}"/>
              </a:ext>
            </a:extLst>
          </p:cNvPr>
          <p:cNvSpPr>
            <a:spLocks noGrp="1"/>
          </p:cNvSpPr>
          <p:nvPr>
            <p:ph type="title"/>
          </p:nvPr>
        </p:nvSpPr>
        <p:spPr/>
        <p:txBody>
          <a:bodyPr/>
          <a:lstStyle/>
          <a:p>
            <a:r>
              <a:rPr lang="en-US" b="1" u="sng" dirty="0"/>
              <a:t>Developing Reading Reflecting Skill</a:t>
            </a:r>
          </a:p>
        </p:txBody>
      </p:sp>
      <p:sp>
        <p:nvSpPr>
          <p:cNvPr id="3" name="Content Placeholder 2">
            <a:extLst>
              <a:ext uri="{FF2B5EF4-FFF2-40B4-BE49-F238E27FC236}">
                <a16:creationId xmlns:a16="http://schemas.microsoft.com/office/drawing/2014/main" xmlns="" id="{70C35ECC-E6F6-4B8F-BACE-5E6732AA09C0}"/>
              </a:ext>
            </a:extLst>
          </p:cNvPr>
          <p:cNvSpPr>
            <a:spLocks noGrp="1"/>
          </p:cNvSpPr>
          <p:nvPr>
            <p:ph idx="1"/>
          </p:nvPr>
        </p:nvSpPr>
        <p:spPr/>
        <p:txBody>
          <a:bodyPr>
            <a:normAutofit/>
          </a:bodyPr>
          <a:lstStyle/>
          <a:p>
            <a:pPr marL="0" indent="0">
              <a:buNone/>
            </a:pPr>
            <a:r>
              <a:rPr lang="en-US" dirty="0"/>
              <a:t>Reader generally faces language related complications. After reading comprehension of a text, the mind of the reader remains engaged with thinking, opinion framing, analyzing and internalizing the entire idea with the self. This entire process, which is ceremoniously performed by the reader, is known as reading reflecting skill. A reader, through the continuous practice, can enrich such skill. In the same way one can lose such skill through irregular practices.</a:t>
            </a:r>
          </a:p>
          <a:p>
            <a:pPr marL="0" indent="0">
              <a:buNone/>
            </a:pPr>
            <a:r>
              <a:rPr lang="en-US" dirty="0"/>
              <a:t>Reading reflecting skill of the reader largely depends on the vocabulary strength of the reader. Reading reflecting skill also depends on the comprehension power of the reader.</a:t>
            </a:r>
          </a:p>
        </p:txBody>
      </p:sp>
    </p:spTree>
    <p:extLst>
      <p:ext uri="{BB962C8B-B14F-4D97-AF65-F5344CB8AC3E}">
        <p14:creationId xmlns:p14="http://schemas.microsoft.com/office/powerpoint/2010/main" xmlns="" val="222785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695236-6696-44E8-9512-6370D0AE6DC9}"/>
              </a:ext>
            </a:extLst>
          </p:cNvPr>
          <p:cNvSpPr>
            <a:spLocks noGrp="1"/>
          </p:cNvSpPr>
          <p:nvPr>
            <p:ph type="title"/>
          </p:nvPr>
        </p:nvSpPr>
        <p:spPr/>
        <p:txBody>
          <a:bodyPr/>
          <a:lstStyle/>
          <a:p>
            <a:r>
              <a:rPr lang="en-US" b="1" u="sng" dirty="0"/>
              <a:t>Features of Reading Reflecting Skill</a:t>
            </a:r>
          </a:p>
        </p:txBody>
      </p:sp>
      <p:sp>
        <p:nvSpPr>
          <p:cNvPr id="3" name="Content Placeholder 2">
            <a:extLst>
              <a:ext uri="{FF2B5EF4-FFF2-40B4-BE49-F238E27FC236}">
                <a16:creationId xmlns:a16="http://schemas.microsoft.com/office/drawing/2014/main" xmlns="" id="{0ECC176F-B4D0-40CA-AFE5-13A301AA0759}"/>
              </a:ext>
            </a:extLst>
          </p:cNvPr>
          <p:cNvSpPr>
            <a:spLocks noGrp="1"/>
          </p:cNvSpPr>
          <p:nvPr>
            <p:ph idx="1"/>
          </p:nvPr>
        </p:nvSpPr>
        <p:spPr/>
        <p:txBody>
          <a:bodyPr>
            <a:normAutofit lnSpcReduction="10000"/>
          </a:bodyPr>
          <a:lstStyle/>
          <a:p>
            <a:r>
              <a:rPr lang="en-US" dirty="0"/>
              <a:t>Reading reflecting skill is a post reading cognitive skill.</a:t>
            </a:r>
          </a:p>
          <a:p>
            <a:r>
              <a:rPr lang="en-US" dirty="0"/>
              <a:t>Regular practice can enhance the reading reflecting skill.</a:t>
            </a:r>
          </a:p>
          <a:p>
            <a:r>
              <a:rPr lang="en-US" dirty="0"/>
              <a:t>As reading reflective skill is exercised later, reader should prepare with tranquil mind.</a:t>
            </a:r>
          </a:p>
          <a:p>
            <a:r>
              <a:rPr lang="en-US" dirty="0"/>
              <a:t>Mental stability of reader can enrich reading reflective skill.</a:t>
            </a:r>
          </a:p>
          <a:p>
            <a:r>
              <a:rPr lang="en-US" dirty="0"/>
              <a:t>Reading atmosphere is another condition for ensuring reading reflective skill.</a:t>
            </a:r>
          </a:p>
          <a:p>
            <a:r>
              <a:rPr lang="en-US" dirty="0"/>
              <a:t>Depth of the teacher in the subject area brings newness in the reading reflecting skill.</a:t>
            </a:r>
          </a:p>
          <a:p>
            <a:r>
              <a:rPr lang="en-US" dirty="0"/>
              <a:t>Reading comprehension skill is another condition that controls reading reflective skill.</a:t>
            </a:r>
          </a:p>
          <a:p>
            <a:endParaRPr lang="en-US" dirty="0"/>
          </a:p>
        </p:txBody>
      </p:sp>
    </p:spTree>
    <p:extLst>
      <p:ext uri="{BB962C8B-B14F-4D97-AF65-F5344CB8AC3E}">
        <p14:creationId xmlns:p14="http://schemas.microsoft.com/office/powerpoint/2010/main" xmlns="" val="1696983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0C6FCB-EF54-4783-B076-59EC685CC5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A201CA3-041B-4CA5-A550-0A8EC3582B49}"/>
              </a:ext>
            </a:extLst>
          </p:cNvPr>
          <p:cNvSpPr>
            <a:spLocks noGrp="1"/>
          </p:cNvSpPr>
          <p:nvPr>
            <p:ph idx="1"/>
          </p:nvPr>
        </p:nvSpPr>
        <p:spPr/>
        <p:txBody>
          <a:bodyPr>
            <a:normAutofit/>
          </a:bodyPr>
          <a:lstStyle/>
          <a:p>
            <a:r>
              <a:rPr lang="en-US" dirty="0"/>
              <a:t>The meta-cognitive skill of the reader also contributes in reading reflective skill.</a:t>
            </a:r>
          </a:p>
          <a:p>
            <a:r>
              <a:rPr lang="en-US" dirty="0"/>
              <a:t>Rich vocabulary stock is always beneficial for reading reflective skill.</a:t>
            </a:r>
          </a:p>
          <a:p>
            <a:r>
              <a:rPr lang="en-US" dirty="0"/>
              <a:t>The wise activation of previous knowledge is very crucial.</a:t>
            </a:r>
          </a:p>
          <a:p>
            <a:r>
              <a:rPr lang="en-US" dirty="0"/>
              <a:t>The habit of enlisting the predictions may prove so congenial.</a:t>
            </a:r>
          </a:p>
          <a:p>
            <a:r>
              <a:rPr lang="en-US" dirty="0"/>
              <a:t>Questioning is a great skill for reader.</a:t>
            </a:r>
          </a:p>
          <a:p>
            <a:r>
              <a:rPr lang="en-US" dirty="0"/>
              <a:t>Inference making is one unique skill of reader.</a:t>
            </a:r>
          </a:p>
          <a:p>
            <a:r>
              <a:rPr lang="en-US" dirty="0"/>
              <a:t>Reader should have the mental expertise to sum up the entire idea at a time.</a:t>
            </a:r>
          </a:p>
        </p:txBody>
      </p:sp>
    </p:spTree>
    <p:extLst>
      <p:ext uri="{BB962C8B-B14F-4D97-AF65-F5344CB8AC3E}">
        <p14:creationId xmlns:p14="http://schemas.microsoft.com/office/powerpoint/2010/main" xmlns="" val="44242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645114-7889-49BA-A6BD-99D74DBF830E}"/>
              </a:ext>
            </a:extLst>
          </p:cNvPr>
          <p:cNvSpPr>
            <a:spLocks noGrp="1"/>
          </p:cNvSpPr>
          <p:nvPr>
            <p:ph type="title"/>
          </p:nvPr>
        </p:nvSpPr>
        <p:spPr/>
        <p:txBody>
          <a:bodyPr/>
          <a:lstStyle/>
          <a:p>
            <a:r>
              <a:rPr lang="en-US" b="1" u="sng" dirty="0"/>
              <a:t>Ways to Build Reading Reflecting Skill</a:t>
            </a:r>
          </a:p>
        </p:txBody>
      </p:sp>
      <p:sp>
        <p:nvSpPr>
          <p:cNvPr id="3" name="Content Placeholder 2">
            <a:extLst>
              <a:ext uri="{FF2B5EF4-FFF2-40B4-BE49-F238E27FC236}">
                <a16:creationId xmlns:a16="http://schemas.microsoft.com/office/drawing/2014/main" xmlns="" id="{35E40611-744C-4A73-8FB8-C362D4533AEC}"/>
              </a:ext>
            </a:extLst>
          </p:cNvPr>
          <p:cNvSpPr>
            <a:spLocks noGrp="1"/>
          </p:cNvSpPr>
          <p:nvPr>
            <p:ph idx="1"/>
          </p:nvPr>
        </p:nvSpPr>
        <p:spPr/>
        <p:txBody>
          <a:bodyPr>
            <a:normAutofit fontScale="70000" lnSpcReduction="20000"/>
          </a:bodyPr>
          <a:lstStyle/>
          <a:p>
            <a:r>
              <a:rPr lang="en-US" dirty="0"/>
              <a:t>Step 1: Take narrative passage</a:t>
            </a:r>
          </a:p>
          <a:p>
            <a:r>
              <a:rPr lang="en-US" dirty="0"/>
              <a:t>Step 2: Select a tranquil place</a:t>
            </a:r>
          </a:p>
          <a:p>
            <a:r>
              <a:rPr lang="en-US" dirty="0"/>
              <a:t>Step 3: Read it carefully</a:t>
            </a:r>
          </a:p>
          <a:p>
            <a:r>
              <a:rPr lang="en-US" dirty="0"/>
              <a:t>Step 4: Highlight the important section/words/ideas</a:t>
            </a:r>
          </a:p>
          <a:p>
            <a:r>
              <a:rPr lang="en-US" dirty="0"/>
              <a:t>Step 5: Link/connect the major ideas </a:t>
            </a:r>
          </a:p>
          <a:p>
            <a:r>
              <a:rPr lang="en-US" dirty="0"/>
              <a:t>Step 6: Concentrate on the incomplete sentences</a:t>
            </a:r>
          </a:p>
          <a:p>
            <a:r>
              <a:rPr lang="en-US" dirty="0"/>
              <a:t>Step 7: Connect the given options with main idea</a:t>
            </a:r>
          </a:p>
          <a:p>
            <a:r>
              <a:rPr lang="en-US" dirty="0"/>
              <a:t>Step 8: Encourage the reader to reflect the text</a:t>
            </a:r>
          </a:p>
          <a:p>
            <a:r>
              <a:rPr lang="en-US" dirty="0"/>
              <a:t>Step 9: Suggest the reader to reflect boldly</a:t>
            </a:r>
          </a:p>
          <a:p>
            <a:endParaRPr lang="en-US" dirty="0"/>
          </a:p>
          <a:p>
            <a:endParaRPr lang="en-US" dirty="0"/>
          </a:p>
          <a:p>
            <a:endParaRPr lang="en-US" dirty="0"/>
          </a:p>
          <a:p>
            <a:pPr marL="0" indent="0">
              <a:buNone/>
            </a:pPr>
            <a:r>
              <a:rPr lang="en-US" dirty="0"/>
              <a:t>   </a:t>
            </a:r>
          </a:p>
        </p:txBody>
      </p:sp>
    </p:spTree>
    <p:extLst>
      <p:ext uri="{BB962C8B-B14F-4D97-AF65-F5344CB8AC3E}">
        <p14:creationId xmlns:p14="http://schemas.microsoft.com/office/powerpoint/2010/main" xmlns="" val="1925878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5CD7F2-E5C8-4DEF-BAE7-031599486165}"/>
              </a:ext>
            </a:extLst>
          </p:cNvPr>
          <p:cNvSpPr>
            <a:spLocks noGrp="1"/>
          </p:cNvSpPr>
          <p:nvPr>
            <p:ph type="title"/>
          </p:nvPr>
        </p:nvSpPr>
        <p:spPr/>
        <p:txBody>
          <a:bodyPr>
            <a:normAutofit/>
          </a:bodyPr>
          <a:lstStyle/>
          <a:p>
            <a:r>
              <a:rPr lang="en-US" b="1" u="sng" dirty="0"/>
              <a:t>Role of Teacher in Developing Reading Reflecting Skill</a:t>
            </a:r>
          </a:p>
        </p:txBody>
      </p:sp>
      <p:sp>
        <p:nvSpPr>
          <p:cNvPr id="3" name="Content Placeholder 2">
            <a:extLst>
              <a:ext uri="{FF2B5EF4-FFF2-40B4-BE49-F238E27FC236}">
                <a16:creationId xmlns:a16="http://schemas.microsoft.com/office/drawing/2014/main" xmlns="" id="{57DD282D-EA67-4F01-B905-E791EF9CAADD}"/>
              </a:ext>
            </a:extLst>
          </p:cNvPr>
          <p:cNvSpPr>
            <a:spLocks noGrp="1"/>
          </p:cNvSpPr>
          <p:nvPr>
            <p:ph idx="1"/>
          </p:nvPr>
        </p:nvSpPr>
        <p:spPr/>
        <p:txBody>
          <a:bodyPr>
            <a:normAutofit/>
          </a:bodyPr>
          <a:lstStyle/>
          <a:p>
            <a:r>
              <a:rPr lang="en-US" dirty="0"/>
              <a:t>Know Your Student</a:t>
            </a:r>
          </a:p>
          <a:p>
            <a:r>
              <a:rPr lang="en-US" dirty="0"/>
              <a:t>Study the </a:t>
            </a:r>
            <a:r>
              <a:rPr lang="en-US" dirty="0" err="1"/>
              <a:t>Behaviour</a:t>
            </a:r>
            <a:r>
              <a:rPr lang="en-US" dirty="0"/>
              <a:t> of the Readers</a:t>
            </a:r>
          </a:p>
          <a:p>
            <a:r>
              <a:rPr lang="en-US" dirty="0"/>
              <a:t>Help to select Time and Text</a:t>
            </a:r>
          </a:p>
          <a:p>
            <a:r>
              <a:rPr lang="en-US" dirty="0"/>
              <a:t>Develop Explicit Thinking Model</a:t>
            </a:r>
          </a:p>
          <a:p>
            <a:r>
              <a:rPr lang="en-US" dirty="0"/>
              <a:t>Role of Teacher to Develop Reading Habit</a:t>
            </a:r>
          </a:p>
          <a:p>
            <a:r>
              <a:rPr lang="en-US" dirty="0"/>
              <a:t>Learning the patterns of Sound and Language</a:t>
            </a:r>
          </a:p>
          <a:p>
            <a:r>
              <a:rPr lang="en-US" dirty="0"/>
              <a:t>Activities for developing Reading Skill</a:t>
            </a:r>
          </a:p>
        </p:txBody>
      </p:sp>
    </p:spTree>
    <p:extLst>
      <p:ext uri="{BB962C8B-B14F-4D97-AF65-F5344CB8AC3E}">
        <p14:creationId xmlns:p14="http://schemas.microsoft.com/office/powerpoint/2010/main" xmlns="" val="325128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83" y="1"/>
            <a:ext cx="11904617" cy="888274"/>
          </a:xfrm>
        </p:spPr>
        <p:txBody>
          <a:bodyPr/>
          <a:lstStyle/>
          <a:p>
            <a:r>
              <a:rPr lang="en-IN" dirty="0" smtClean="0">
                <a:latin typeface="Times New Roman" pitchFamily="18" charset="0"/>
                <a:cs typeface="Times New Roman" pitchFamily="18" charset="0"/>
              </a:rPr>
              <a:t>1.0 Reading:</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69817" y="1058091"/>
            <a:ext cx="12022183" cy="5799909"/>
          </a:xfrm>
        </p:spPr>
        <p:txBody>
          <a:bodyPr>
            <a:normAutofit/>
          </a:bodyPr>
          <a:lstStyle/>
          <a:p>
            <a:r>
              <a:rPr lang="en-IN" sz="2800" dirty="0" err="1" smtClean="0">
                <a:latin typeface="Times New Roman" pitchFamily="18" charset="0"/>
                <a:cs typeface="Times New Roman" pitchFamily="18" charset="0"/>
              </a:rPr>
              <a:t>Meaining</a:t>
            </a:r>
            <a:r>
              <a:rPr lang="en-IN" sz="2800" dirty="0" smtClean="0">
                <a:latin typeface="Times New Roman" pitchFamily="18" charset="0"/>
                <a:cs typeface="Times New Roman" pitchFamily="18" charset="0"/>
              </a:rPr>
              <a:t>:</a:t>
            </a:r>
          </a:p>
          <a:p>
            <a:pPr>
              <a:buNone/>
            </a:pPr>
            <a:r>
              <a:rPr lang="en-IN" sz="2800" dirty="0" smtClean="0">
                <a:latin typeface="Times New Roman" pitchFamily="18" charset="0"/>
                <a:cs typeface="Times New Roman" pitchFamily="18" charset="0"/>
              </a:rPr>
              <a:t>The term ‘reading’ is used in different ways by different people the mean different things. If </a:t>
            </a:r>
            <a:r>
              <a:rPr lang="en-IN" sz="2800" smtClean="0">
                <a:latin typeface="Times New Roman" pitchFamily="18" charset="0"/>
                <a:cs typeface="Times New Roman" pitchFamily="18" charset="0"/>
              </a:rPr>
              <a:t>we think</a:t>
            </a:r>
            <a:endParaRPr lang="en-IN" sz="2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FA7DD0-3309-4FCE-A9D1-1FFB02901B04}"/>
              </a:ext>
            </a:extLst>
          </p:cNvPr>
          <p:cNvSpPr>
            <a:spLocks noGrp="1"/>
          </p:cNvSpPr>
          <p:nvPr>
            <p:ph type="title"/>
          </p:nvPr>
        </p:nvSpPr>
        <p:spPr/>
        <p:txBody>
          <a:bodyPr/>
          <a:lstStyle/>
          <a:p>
            <a:r>
              <a:rPr lang="en-US" b="1" u="sng" dirty="0"/>
              <a:t>Activity Based Skill</a:t>
            </a:r>
          </a:p>
        </p:txBody>
      </p:sp>
      <p:sp>
        <p:nvSpPr>
          <p:cNvPr id="3" name="Content Placeholder 2">
            <a:extLst>
              <a:ext uri="{FF2B5EF4-FFF2-40B4-BE49-F238E27FC236}">
                <a16:creationId xmlns:a16="http://schemas.microsoft.com/office/drawing/2014/main" xmlns="" id="{A929766C-1AB9-42C2-8A55-D0C6C551981B}"/>
              </a:ext>
            </a:extLst>
          </p:cNvPr>
          <p:cNvSpPr>
            <a:spLocks noGrp="1"/>
          </p:cNvSpPr>
          <p:nvPr>
            <p:ph idx="1"/>
          </p:nvPr>
        </p:nvSpPr>
        <p:spPr/>
        <p:txBody>
          <a:bodyPr>
            <a:normAutofit lnSpcReduction="10000"/>
          </a:bodyPr>
          <a:lstStyle/>
          <a:p>
            <a:pPr marL="0" indent="0">
              <a:buNone/>
            </a:pPr>
            <a:r>
              <a:rPr lang="en-US" dirty="0"/>
              <a:t>  Following are the activities congenial to develop the reading skill of a   reader:</a:t>
            </a:r>
          </a:p>
          <a:p>
            <a:r>
              <a:rPr lang="en-US" dirty="0"/>
              <a:t>Regular practice of vocabulary</a:t>
            </a:r>
          </a:p>
          <a:p>
            <a:r>
              <a:rPr lang="en-US" dirty="0"/>
              <a:t>Thinking of meaning from context</a:t>
            </a:r>
          </a:p>
          <a:p>
            <a:r>
              <a:rPr lang="en-US" dirty="0"/>
              <a:t>Make a hypothesis from Grammar</a:t>
            </a:r>
          </a:p>
          <a:p>
            <a:r>
              <a:rPr lang="en-US" dirty="0"/>
              <a:t>Make connection from the same words</a:t>
            </a:r>
          </a:p>
          <a:p>
            <a:r>
              <a:rPr lang="en-US" dirty="0"/>
              <a:t>Practice of developing topic</a:t>
            </a:r>
          </a:p>
          <a:p>
            <a:r>
              <a:rPr lang="en-US" dirty="0"/>
              <a:t>Look for main theme</a:t>
            </a:r>
          </a:p>
          <a:p>
            <a:r>
              <a:rPr lang="en-US" dirty="0"/>
              <a:t>Practice of patterns </a:t>
            </a:r>
            <a:r>
              <a:rPr lang="en-US"/>
              <a:t>and organization</a:t>
            </a:r>
            <a:endParaRPr lang="en-US" dirty="0"/>
          </a:p>
          <a:p>
            <a:pPr marL="0" indent="0">
              <a:buNone/>
            </a:pPr>
            <a:r>
              <a:rPr lang="en-US" dirty="0"/>
              <a:t> </a:t>
            </a:r>
          </a:p>
        </p:txBody>
      </p:sp>
    </p:spTree>
    <p:extLst>
      <p:ext uri="{BB962C8B-B14F-4D97-AF65-F5344CB8AC3E}">
        <p14:creationId xmlns:p14="http://schemas.microsoft.com/office/powerpoint/2010/main" xmlns="" val="1066885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324B54-0801-4937-8F97-A16E7776A261}"/>
              </a:ext>
            </a:extLst>
          </p:cNvPr>
          <p:cNvSpPr>
            <a:spLocks noGrp="1"/>
          </p:cNvSpPr>
          <p:nvPr>
            <p:ph type="title"/>
          </p:nvPr>
        </p:nvSpPr>
        <p:spPr/>
        <p:txBody>
          <a:bodyPr/>
          <a:lstStyle/>
          <a:p>
            <a:r>
              <a:rPr lang="en-US" b="1" u="sng" dirty="0"/>
              <a:t>Conclusion</a:t>
            </a:r>
          </a:p>
        </p:txBody>
      </p:sp>
      <p:sp>
        <p:nvSpPr>
          <p:cNvPr id="3" name="Content Placeholder 2">
            <a:extLst>
              <a:ext uri="{FF2B5EF4-FFF2-40B4-BE49-F238E27FC236}">
                <a16:creationId xmlns:a16="http://schemas.microsoft.com/office/drawing/2014/main" xmlns="" id="{3DAD121C-815E-4982-BCCE-12A52C0DA155}"/>
              </a:ext>
            </a:extLst>
          </p:cNvPr>
          <p:cNvSpPr>
            <a:spLocks noGrp="1"/>
          </p:cNvSpPr>
          <p:nvPr>
            <p:ph idx="1"/>
          </p:nvPr>
        </p:nvSpPr>
        <p:spPr/>
        <p:txBody>
          <a:bodyPr/>
          <a:lstStyle/>
          <a:p>
            <a:pPr marL="0" indent="0">
              <a:buNone/>
            </a:pPr>
            <a:r>
              <a:rPr lang="en-US" dirty="0"/>
              <a:t>Reading skill is acquired only by undergoing regular reading practice. A reader can achieve through proper engagement of time, appropriate strategical execution. Reading skill cannot be attained overnight. If reading comprehension implies quicker reading with meaning, reading skill is the ability to read with complete comprehension. Knowledge of vocabulary and language is important to attain the skill.</a:t>
            </a:r>
          </a:p>
        </p:txBody>
      </p:sp>
    </p:spTree>
    <p:extLst>
      <p:ext uri="{BB962C8B-B14F-4D97-AF65-F5344CB8AC3E}">
        <p14:creationId xmlns:p14="http://schemas.microsoft.com/office/powerpoint/2010/main" xmlns="" val="3740231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8E2A74-4153-44EC-8205-20B5399D7855}"/>
              </a:ext>
            </a:extLst>
          </p:cNvPr>
          <p:cNvSpPr>
            <a:spLocks noGrp="1"/>
          </p:cNvSpPr>
          <p:nvPr>
            <p:ph type="title"/>
          </p:nvPr>
        </p:nvSpPr>
        <p:spPr/>
        <p:txBody>
          <a:bodyPr/>
          <a:lstStyle/>
          <a:p>
            <a:r>
              <a:rPr lang="en-US" b="1" u="sng" dirty="0"/>
              <a:t>Unit – 3: Developing Reading Skills</a:t>
            </a:r>
          </a:p>
        </p:txBody>
      </p:sp>
      <p:sp>
        <p:nvSpPr>
          <p:cNvPr id="3" name="Content Placeholder 2">
            <a:extLst>
              <a:ext uri="{FF2B5EF4-FFF2-40B4-BE49-F238E27FC236}">
                <a16:creationId xmlns:a16="http://schemas.microsoft.com/office/drawing/2014/main" xmlns="" id="{A13D5EA1-190B-495B-B635-EFDBB2BF7A62}"/>
              </a:ext>
            </a:extLst>
          </p:cNvPr>
          <p:cNvSpPr>
            <a:spLocks noGrp="1"/>
          </p:cNvSpPr>
          <p:nvPr>
            <p:ph idx="1"/>
          </p:nvPr>
        </p:nvSpPr>
        <p:spPr/>
        <p:txBody>
          <a:bodyPr/>
          <a:lstStyle/>
          <a:p>
            <a:pPr marL="0" indent="0">
              <a:buNone/>
            </a:pPr>
            <a:r>
              <a:rPr lang="en-US" dirty="0"/>
              <a:t> After completing this unit you will be able to Develop</a:t>
            </a:r>
          </a:p>
          <a:p>
            <a:r>
              <a:rPr lang="en-US" dirty="0"/>
              <a:t>Critical Reading Skill.</a:t>
            </a:r>
          </a:p>
          <a:p>
            <a:r>
              <a:rPr lang="en-US" dirty="0"/>
              <a:t>Reading Reflecting Skill</a:t>
            </a:r>
          </a:p>
          <a:p>
            <a:r>
              <a:rPr lang="en-US" dirty="0"/>
              <a:t>Activity Based Skill. </a:t>
            </a:r>
          </a:p>
        </p:txBody>
      </p:sp>
    </p:spTree>
    <p:extLst>
      <p:ext uri="{BB962C8B-B14F-4D97-AF65-F5344CB8AC3E}">
        <p14:creationId xmlns:p14="http://schemas.microsoft.com/office/powerpoint/2010/main" xmlns="" val="3850304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1C7A27-3BD2-46A0-AB09-83F6080C96A5}"/>
              </a:ext>
            </a:extLst>
          </p:cNvPr>
          <p:cNvSpPr>
            <a:spLocks noGrp="1"/>
          </p:cNvSpPr>
          <p:nvPr>
            <p:ph type="ctrTitle"/>
          </p:nvPr>
        </p:nvSpPr>
        <p:spPr>
          <a:xfrm>
            <a:off x="2692398" y="401783"/>
            <a:ext cx="6815669" cy="2984882"/>
          </a:xfrm>
        </p:spPr>
        <p:txBody>
          <a:bodyPr>
            <a:normAutofit/>
          </a:bodyPr>
          <a:lstStyle/>
          <a:p>
            <a:r>
              <a:rPr lang="en-US" sz="4400" dirty="0" err="1"/>
              <a:t>B.Ed</a:t>
            </a:r>
            <a:r>
              <a:rPr lang="en-US" sz="4400" dirty="0"/>
              <a:t> 1</a:t>
            </a:r>
            <a:r>
              <a:rPr lang="en-US" sz="4400" baseline="30000" dirty="0"/>
              <a:t>st</a:t>
            </a:r>
            <a:r>
              <a:rPr lang="en-US" sz="4400" dirty="0"/>
              <a:t> Semester</a:t>
            </a:r>
            <a:br>
              <a:rPr lang="en-US" sz="4400" dirty="0"/>
            </a:br>
            <a:r>
              <a:rPr lang="en-US" sz="4400" dirty="0"/>
              <a:t>Paper – EPC – 1</a:t>
            </a:r>
            <a:br>
              <a:rPr lang="en-US" sz="4400" dirty="0"/>
            </a:br>
            <a:r>
              <a:rPr lang="en-US" sz="4400" dirty="0"/>
              <a:t>Reading and Reflecting on Texts.</a:t>
            </a:r>
          </a:p>
        </p:txBody>
      </p:sp>
      <p:sp>
        <p:nvSpPr>
          <p:cNvPr id="3" name="Subtitle 2">
            <a:extLst>
              <a:ext uri="{FF2B5EF4-FFF2-40B4-BE49-F238E27FC236}">
                <a16:creationId xmlns:a16="http://schemas.microsoft.com/office/drawing/2014/main" xmlns="" id="{8364942F-340F-47FA-A90C-D0E849F856A9}"/>
              </a:ext>
            </a:extLst>
          </p:cNvPr>
          <p:cNvSpPr>
            <a:spLocks noGrp="1"/>
          </p:cNvSpPr>
          <p:nvPr>
            <p:ph type="subTitle" idx="1"/>
          </p:nvPr>
        </p:nvSpPr>
        <p:spPr>
          <a:xfrm>
            <a:off x="2575358" y="4278616"/>
            <a:ext cx="8915399" cy="1126283"/>
          </a:xfrm>
        </p:spPr>
        <p:txBody>
          <a:bodyPr/>
          <a:lstStyle/>
          <a:p>
            <a:r>
              <a:rPr lang="en-US" dirty="0"/>
              <a:t>By </a:t>
            </a:r>
            <a:r>
              <a:rPr lang="en-US" dirty="0" err="1"/>
              <a:t>Madhurima</a:t>
            </a:r>
            <a:r>
              <a:rPr lang="en-US" dirty="0"/>
              <a:t> Chaudhuri.</a:t>
            </a:r>
          </a:p>
          <a:p>
            <a:r>
              <a:rPr lang="en-US" dirty="0"/>
              <a:t>Assistant Professor, BTCTE, </a:t>
            </a:r>
            <a:r>
              <a:rPr lang="en-US" dirty="0" err="1"/>
              <a:t>Narsingarh</a:t>
            </a:r>
            <a:r>
              <a:rPr lang="en-US" dirty="0"/>
              <a:t>, Tripura.</a:t>
            </a:r>
          </a:p>
        </p:txBody>
      </p:sp>
    </p:spTree>
    <p:extLst>
      <p:ext uri="{BB962C8B-B14F-4D97-AF65-F5344CB8AC3E}">
        <p14:creationId xmlns:p14="http://schemas.microsoft.com/office/powerpoint/2010/main" xmlns="" val="2479034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1C0715-828B-4EEF-9FBB-EFBC718A6B02}"/>
              </a:ext>
            </a:extLst>
          </p:cNvPr>
          <p:cNvSpPr>
            <a:spLocks noGrp="1"/>
          </p:cNvSpPr>
          <p:nvPr>
            <p:ph type="title"/>
          </p:nvPr>
        </p:nvSpPr>
        <p:spPr/>
        <p:txBody>
          <a:bodyPr/>
          <a:lstStyle/>
          <a:p>
            <a:r>
              <a:rPr lang="en-US" b="1" u="sng" dirty="0"/>
              <a:t>Developing Critical Reading Skill</a:t>
            </a:r>
          </a:p>
        </p:txBody>
      </p:sp>
      <p:sp>
        <p:nvSpPr>
          <p:cNvPr id="3" name="Content Placeholder 2">
            <a:extLst>
              <a:ext uri="{FF2B5EF4-FFF2-40B4-BE49-F238E27FC236}">
                <a16:creationId xmlns:a16="http://schemas.microsoft.com/office/drawing/2014/main" xmlns="" id="{F75042E4-D0FD-46DC-97E7-E5F607E7F2E0}"/>
              </a:ext>
            </a:extLst>
          </p:cNvPr>
          <p:cNvSpPr>
            <a:spLocks noGrp="1"/>
          </p:cNvSpPr>
          <p:nvPr>
            <p:ph idx="1"/>
          </p:nvPr>
        </p:nvSpPr>
        <p:spPr/>
        <p:txBody>
          <a:bodyPr>
            <a:normAutofit/>
          </a:bodyPr>
          <a:lstStyle/>
          <a:p>
            <a:r>
              <a:rPr lang="en-US" dirty="0"/>
              <a:t>Repeated reading, constant thinking and endless analysis and search will enable a reader to acquire the skill of a critical reading. This entire episode can best be stated through the help of a metaphor. For example, when we crack a hard nut, the more we chew, the more genuinely we get the test of it. In the similar fashion, if a book is studied repeatedly, questioned endlessly and analyzed constantly, it finally acquaints us with the original meaning of the text. </a:t>
            </a:r>
          </a:p>
          <a:p>
            <a:r>
              <a:rPr lang="en-US" dirty="0"/>
              <a:t>For conducting critical reading, readers are to be instructed to practice thinking, searching, questioning, analyzing and imprinting etc.</a:t>
            </a:r>
          </a:p>
        </p:txBody>
      </p:sp>
    </p:spTree>
    <p:extLst>
      <p:ext uri="{BB962C8B-B14F-4D97-AF65-F5344CB8AC3E}">
        <p14:creationId xmlns:p14="http://schemas.microsoft.com/office/powerpoint/2010/main" xmlns="" val="1950443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8E76B3-799E-4F2D-ABA1-61B4447FE86C}"/>
              </a:ext>
            </a:extLst>
          </p:cNvPr>
          <p:cNvSpPr>
            <a:spLocks noGrp="1"/>
          </p:cNvSpPr>
          <p:nvPr>
            <p:ph type="title"/>
          </p:nvPr>
        </p:nvSpPr>
        <p:spPr/>
        <p:txBody>
          <a:bodyPr/>
          <a:lstStyle/>
          <a:p>
            <a:r>
              <a:rPr lang="en-US" b="1" dirty="0"/>
              <a:t>Features of Critical Reading Skill:</a:t>
            </a:r>
          </a:p>
        </p:txBody>
      </p:sp>
      <p:sp>
        <p:nvSpPr>
          <p:cNvPr id="3" name="Content Placeholder 2">
            <a:extLst>
              <a:ext uri="{FF2B5EF4-FFF2-40B4-BE49-F238E27FC236}">
                <a16:creationId xmlns:a16="http://schemas.microsoft.com/office/drawing/2014/main" xmlns="" id="{EA3D6F8B-5ADF-49EB-8036-668DBF8D8F05}"/>
              </a:ext>
            </a:extLst>
          </p:cNvPr>
          <p:cNvSpPr>
            <a:spLocks noGrp="1"/>
          </p:cNvSpPr>
          <p:nvPr>
            <p:ph idx="1"/>
          </p:nvPr>
        </p:nvSpPr>
        <p:spPr/>
        <p:txBody>
          <a:bodyPr/>
          <a:lstStyle/>
          <a:p>
            <a:pPr marL="0" indent="0">
              <a:buNone/>
            </a:pPr>
            <a:r>
              <a:rPr lang="en-US" dirty="0"/>
              <a:t> The general features of critical reading skill are as follows :</a:t>
            </a:r>
          </a:p>
          <a:p>
            <a:r>
              <a:rPr lang="en-US" dirty="0"/>
              <a:t>Critical reading skill needs repeated reading.</a:t>
            </a:r>
          </a:p>
          <a:p>
            <a:r>
              <a:rPr lang="en-US" dirty="0"/>
              <a:t>Reader should have the domain of analytical knowledge. The stronger is the analytical knowledge of the reader, the faster be the critical reading.</a:t>
            </a:r>
          </a:p>
          <a:p>
            <a:r>
              <a:rPr lang="en-US" dirty="0"/>
              <a:t>During the condition of critical reading, reader should have a fixed goal.</a:t>
            </a:r>
          </a:p>
          <a:p>
            <a:r>
              <a:rPr lang="en-US" dirty="0"/>
              <a:t>Even after having repeated reading experience, reader should not move an inch from </a:t>
            </a:r>
            <a:r>
              <a:rPr lang="en-US"/>
              <a:t>the decided goal.</a:t>
            </a:r>
            <a:endParaRPr lang="en-US" dirty="0"/>
          </a:p>
        </p:txBody>
      </p:sp>
    </p:spTree>
    <p:extLst>
      <p:ext uri="{BB962C8B-B14F-4D97-AF65-F5344CB8AC3E}">
        <p14:creationId xmlns:p14="http://schemas.microsoft.com/office/powerpoint/2010/main" xmlns="" val="741839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8822FE-E27A-4DCF-9790-A7FDF0C5C33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xmlns="" id="{41610F44-3DE7-4047-A458-CE3A3615A043}"/>
              </a:ext>
            </a:extLst>
          </p:cNvPr>
          <p:cNvSpPr>
            <a:spLocks noGrp="1"/>
          </p:cNvSpPr>
          <p:nvPr>
            <p:ph idx="1"/>
          </p:nvPr>
        </p:nvSpPr>
        <p:spPr/>
        <p:txBody>
          <a:bodyPr>
            <a:normAutofit/>
          </a:bodyPr>
          <a:lstStyle/>
          <a:p>
            <a:r>
              <a:rPr lang="en-US" dirty="0"/>
              <a:t>While performing a critical reading, reader should remain alert of every layer of knowledge which is being gradually internalized.</a:t>
            </a:r>
          </a:p>
          <a:p>
            <a:r>
              <a:rPr lang="en-US" dirty="0"/>
              <a:t>Critical reading is mainly analytical. Every single reading will leave an impression and every impression needs proper analysis.</a:t>
            </a:r>
          </a:p>
          <a:p>
            <a:r>
              <a:rPr lang="en-US" dirty="0"/>
              <a:t>Before conducting critical reading, reader should active his/her previous knowledge of the same field.</a:t>
            </a:r>
          </a:p>
          <a:p>
            <a:r>
              <a:rPr lang="en-US" dirty="0"/>
              <a:t>The success of critical reading depends on the interrogating skill of the reader.</a:t>
            </a:r>
          </a:p>
          <a:p>
            <a:r>
              <a:rPr lang="en-US" dirty="0"/>
              <a:t>Prediction is the another skill of a successful reader.</a:t>
            </a:r>
          </a:p>
          <a:p>
            <a:endParaRPr lang="en-US" dirty="0"/>
          </a:p>
          <a:p>
            <a:endParaRPr lang="en-US" dirty="0"/>
          </a:p>
        </p:txBody>
      </p:sp>
    </p:spTree>
    <p:extLst>
      <p:ext uri="{BB962C8B-B14F-4D97-AF65-F5344CB8AC3E}">
        <p14:creationId xmlns:p14="http://schemas.microsoft.com/office/powerpoint/2010/main" xmlns="" val="3554207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54CD0C-B2B5-4395-8BF4-1B159D50BF9A}"/>
              </a:ext>
            </a:extLst>
          </p:cNvPr>
          <p:cNvSpPr>
            <a:spLocks noGrp="1"/>
          </p:cNvSpPr>
          <p:nvPr>
            <p:ph type="title"/>
          </p:nvPr>
        </p:nvSpPr>
        <p:spPr>
          <a:xfrm>
            <a:off x="962891" y="1162843"/>
            <a:ext cx="10515600" cy="1325563"/>
          </a:xfrm>
        </p:spPr>
        <p:txBody>
          <a:bodyPr/>
          <a:lstStyle/>
          <a:p>
            <a:endParaRPr lang="en-US" dirty="0"/>
          </a:p>
        </p:txBody>
      </p:sp>
      <p:sp>
        <p:nvSpPr>
          <p:cNvPr id="3" name="Content Placeholder 2">
            <a:extLst>
              <a:ext uri="{FF2B5EF4-FFF2-40B4-BE49-F238E27FC236}">
                <a16:creationId xmlns:a16="http://schemas.microsoft.com/office/drawing/2014/main" xmlns="" id="{1BB41FBE-903D-4F72-9C12-D40B2377515B}"/>
              </a:ext>
            </a:extLst>
          </p:cNvPr>
          <p:cNvSpPr>
            <a:spLocks noGrp="1"/>
          </p:cNvSpPr>
          <p:nvPr>
            <p:ph idx="1"/>
          </p:nvPr>
        </p:nvSpPr>
        <p:spPr/>
        <p:txBody>
          <a:bodyPr>
            <a:normAutofit/>
          </a:bodyPr>
          <a:lstStyle/>
          <a:p>
            <a:r>
              <a:rPr lang="en-US" dirty="0"/>
              <a:t>Reader will remain alert during critical reading. He/she needs to perform correct inference when occasion will call.</a:t>
            </a:r>
          </a:p>
          <a:p>
            <a:r>
              <a:rPr lang="en-US" dirty="0"/>
              <a:t>In critical reading practice, reader should develop the skill of predicting the idea what is not said in the text.</a:t>
            </a:r>
          </a:p>
          <a:p>
            <a:r>
              <a:rPr lang="en-US" dirty="0"/>
              <a:t>Through repeated reading, reader finally builds the main idea and gets an overall impression from the text.</a:t>
            </a:r>
          </a:p>
          <a:p>
            <a:r>
              <a:rPr lang="en-US" dirty="0"/>
              <a:t>Reader maintains a self-monitoring sheet to monitor his applications of the strategies.</a:t>
            </a:r>
          </a:p>
          <a:p>
            <a:r>
              <a:rPr lang="en-US" dirty="0"/>
              <a:t> Reader generally performs a good synthesis of the entire idea. </a:t>
            </a:r>
          </a:p>
          <a:p>
            <a:endParaRPr lang="en-US" dirty="0"/>
          </a:p>
        </p:txBody>
      </p:sp>
    </p:spTree>
    <p:extLst>
      <p:ext uri="{BB962C8B-B14F-4D97-AF65-F5344CB8AC3E}">
        <p14:creationId xmlns:p14="http://schemas.microsoft.com/office/powerpoint/2010/main" xmlns="" val="2288444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5471C6-78DE-462C-8469-85376AC9E06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1FC5D385-253C-4F94-99F2-2C71CE28E00E}"/>
              </a:ext>
            </a:extLst>
          </p:cNvPr>
          <p:cNvSpPr>
            <a:spLocks noGrp="1"/>
          </p:cNvSpPr>
          <p:nvPr>
            <p:ph idx="1"/>
          </p:nvPr>
        </p:nvSpPr>
        <p:spPr/>
        <p:txBody>
          <a:bodyPr/>
          <a:lstStyle/>
          <a:p>
            <a:r>
              <a:rPr lang="en-US" dirty="0"/>
              <a:t>Patience is the key for a reader who is aiming to develop critical reading skill.</a:t>
            </a:r>
          </a:p>
          <a:p>
            <a:r>
              <a:rPr lang="en-US" dirty="0"/>
              <a:t>Curiosity and inquisitive mind are the capital for critical reading. </a:t>
            </a:r>
          </a:p>
        </p:txBody>
      </p:sp>
    </p:spTree>
    <p:extLst>
      <p:ext uri="{BB962C8B-B14F-4D97-AF65-F5344CB8AC3E}">
        <p14:creationId xmlns:p14="http://schemas.microsoft.com/office/powerpoint/2010/main" xmlns="" val="428894679"/>
      </p:ext>
    </p:extLst>
  </p:cSld>
  <p:clrMapOvr>
    <a:masterClrMapping/>
  </p:clrMapOvr>
</p:sld>
</file>

<file path=ppt/theme/theme1.xml><?xml version="1.0" encoding="utf-8"?>
<a:theme xmlns:a="http://schemas.openxmlformats.org/drawingml/2006/main" name="Wis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Ion</Template>
  <TotalTime>387</TotalTime>
  <Words>1426</Words>
  <Application>Microsoft Office PowerPoint</Application>
  <PresentationFormat>Custom</PresentationFormat>
  <Paragraphs>117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Wisp</vt:lpstr>
      <vt:lpstr>B.Ed 1st Sem Presentation On Paper-EPC1, Unit-2</vt:lpstr>
      <vt:lpstr>1.0 Reading:</vt:lpstr>
      <vt:lpstr>Unit – 3: Developing Reading Skills</vt:lpstr>
      <vt:lpstr>B.Ed 1st Semester Paper – EPC – 1 Reading and Reflecting on Texts.</vt:lpstr>
      <vt:lpstr>Developing Critical Reading Skill</vt:lpstr>
      <vt:lpstr>Features of Critical Reading Skill:</vt:lpstr>
      <vt:lpstr>Slide 7</vt:lpstr>
      <vt:lpstr>Slide 8</vt:lpstr>
      <vt:lpstr>Slide 9</vt:lpstr>
      <vt:lpstr>Ways to Develop Critical Reading Skill</vt:lpstr>
      <vt:lpstr>Slide 11</vt:lpstr>
      <vt:lpstr>Slide 12</vt:lpstr>
      <vt:lpstr>Role of Teachers in arranging critical Reading Skill</vt:lpstr>
      <vt:lpstr>Slide 14</vt:lpstr>
      <vt:lpstr>Developing Reading Reflecting Skill</vt:lpstr>
      <vt:lpstr>Features of Reading Reflecting Skill</vt:lpstr>
      <vt:lpstr>Slide 17</vt:lpstr>
      <vt:lpstr>Ways to Build Reading Reflecting Skill</vt:lpstr>
      <vt:lpstr>Role of Teacher in Developing Reading Reflecting Skill</vt:lpstr>
      <vt:lpstr>Activity Based Skill</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 1st Semester Paper – EPC - 1</dc:title>
  <dc:creator>Arkadeep Majumder</dc:creator>
  <cp:lastModifiedBy>hp</cp:lastModifiedBy>
  <cp:revision>22</cp:revision>
  <dcterms:created xsi:type="dcterms:W3CDTF">2022-03-30T07:30:42Z</dcterms:created>
  <dcterms:modified xsi:type="dcterms:W3CDTF">2022-12-22T17:11:18Z</dcterms:modified>
</cp:coreProperties>
</file>